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charset="1" panose="00000500000000000000"/>
      <p:regular r:id="rId21"/>
    </p:embeddedFont>
    <p:embeddedFont>
      <p:font typeface="Bicubik" charset="1" panose="0200050302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395651" y="5138810"/>
            <a:ext cx="10296380" cy="102963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790931" y="4045418"/>
            <a:ext cx="14706139" cy="5667791"/>
            <a:chOff x="0" y="0"/>
            <a:chExt cx="2278366" cy="878089"/>
          </a:xfrm>
        </p:grpSpPr>
        <p:sp>
          <p:nvSpPr>
            <p:cNvPr name="Freeform 8" id="8"/>
            <p:cNvSpPr/>
            <p:nvPr/>
          </p:nvSpPr>
          <p:spPr>
            <a:xfrm flipH="false" flipV="false" rot="0">
              <a:off x="0" y="0"/>
              <a:ext cx="2278366" cy="878089"/>
            </a:xfrm>
            <a:custGeom>
              <a:avLst/>
              <a:gdLst/>
              <a:ahLst/>
              <a:cxnLst/>
              <a:rect r="r" b="b" t="t" l="l"/>
              <a:pathLst>
                <a:path h="878089" w="2278366">
                  <a:moveTo>
                    <a:pt x="12108" y="0"/>
                  </a:moveTo>
                  <a:lnTo>
                    <a:pt x="2266258" y="0"/>
                  </a:lnTo>
                  <a:cubicBezTo>
                    <a:pt x="2272945" y="0"/>
                    <a:pt x="2278366" y="5421"/>
                    <a:pt x="2278366" y="12108"/>
                  </a:cubicBezTo>
                  <a:lnTo>
                    <a:pt x="2278366" y="865981"/>
                  </a:lnTo>
                  <a:cubicBezTo>
                    <a:pt x="2278366" y="872668"/>
                    <a:pt x="2272945" y="878089"/>
                    <a:pt x="2266258" y="878089"/>
                  </a:cubicBezTo>
                  <a:lnTo>
                    <a:pt x="12108" y="878089"/>
                  </a:lnTo>
                  <a:cubicBezTo>
                    <a:pt x="5421" y="878089"/>
                    <a:pt x="0" y="872668"/>
                    <a:pt x="0" y="865981"/>
                  </a:cubicBezTo>
                  <a:lnTo>
                    <a:pt x="0" y="12108"/>
                  </a:lnTo>
                  <a:cubicBezTo>
                    <a:pt x="0" y="5421"/>
                    <a:pt x="5421" y="0"/>
                    <a:pt x="12108" y="0"/>
                  </a:cubicBezTo>
                  <a:close/>
                </a:path>
              </a:pathLst>
            </a:custGeom>
            <a:blipFill>
              <a:blip r:embed="rId6"/>
              <a:stretch>
                <a:fillRect l="0" t="-72234" r="0" b="-902"/>
              </a:stretch>
            </a:blipFill>
          </p:spPr>
        </p:sp>
      </p:grpSp>
      <p:sp>
        <p:nvSpPr>
          <p:cNvPr name="TextBox 9" id="9"/>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0" id="10"/>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11" id="11"/>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12" id="12"/>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13" id="13"/>
          <p:cNvSpPr txBox="true"/>
          <p:nvPr/>
        </p:nvSpPr>
        <p:spPr>
          <a:xfrm rot="0">
            <a:off x="1015149" y="1312100"/>
            <a:ext cx="16257702" cy="2425631"/>
          </a:xfrm>
          <a:prstGeom prst="rect">
            <a:avLst/>
          </a:prstGeom>
        </p:spPr>
        <p:txBody>
          <a:bodyPr anchor="t" rtlCol="false" tIns="0" lIns="0" bIns="0" rIns="0">
            <a:spAutoFit/>
          </a:bodyPr>
          <a:lstStyle/>
          <a:p>
            <a:pPr algn="ctr">
              <a:lnSpc>
                <a:spcPts val="6247"/>
              </a:lnSpc>
            </a:pPr>
            <a:r>
              <a:rPr lang="en-US" sz="6247">
                <a:solidFill>
                  <a:srgbClr val="FFFFFF"/>
                </a:solidFill>
                <a:latin typeface="Bicubik"/>
                <a:ea typeface="Bicubik"/>
                <a:cs typeface="Bicubik"/>
                <a:sym typeface="Bicubik"/>
              </a:rPr>
              <a:t>Customer Segmentation Analysis Using K-Means Clustering</a:t>
            </a:r>
          </a:p>
        </p:txBody>
      </p:sp>
      <p:sp>
        <p:nvSpPr>
          <p:cNvPr name="TextBox 14" id="14"/>
          <p:cNvSpPr txBox="true"/>
          <p:nvPr/>
        </p:nvSpPr>
        <p:spPr>
          <a:xfrm rot="0">
            <a:off x="2647559" y="5032104"/>
            <a:ext cx="6496441" cy="3656320"/>
          </a:xfrm>
          <a:prstGeom prst="rect">
            <a:avLst/>
          </a:prstGeom>
        </p:spPr>
        <p:txBody>
          <a:bodyPr anchor="t" rtlCol="false" tIns="0" lIns="0" bIns="0" rIns="0">
            <a:spAutoFit/>
          </a:bodyPr>
          <a:lstStyle/>
          <a:p>
            <a:pPr algn="l">
              <a:lnSpc>
                <a:spcPts val="2695"/>
              </a:lnSpc>
              <a:spcBef>
                <a:spcPct val="0"/>
              </a:spcBef>
            </a:pPr>
            <a:r>
              <a:rPr lang="en-US" sz="1925">
                <a:solidFill>
                  <a:srgbClr val="FFFFFF"/>
                </a:solidFill>
                <a:latin typeface="Montserrat"/>
                <a:ea typeface="Montserrat"/>
                <a:cs typeface="Montserrat"/>
                <a:sym typeface="Montserrat"/>
              </a:rPr>
              <a:t>    This project performs Customer Segmentation Analysis using K-Means clustering to group customers based on their Age, Annual Income, and Spending Score. By applying data preprocessing, PCA visualization, and cluster analysis, meaningful customer segments are identified such as high-income low spenders, young high spenders, and average customers. These insights help businesses understand customer behavior, personalize marketing strategies, and improve decision-making for targeted promotions and customer retention.</a:t>
            </a:r>
          </a:p>
        </p:txBody>
      </p:sp>
      <p:grpSp>
        <p:nvGrpSpPr>
          <p:cNvPr name="Group 15" id="15"/>
          <p:cNvGrpSpPr/>
          <p:nvPr/>
        </p:nvGrpSpPr>
        <p:grpSpPr>
          <a:xfrm rot="0">
            <a:off x="10895611" y="3540234"/>
            <a:ext cx="10296380" cy="102963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12606722" y="8450590"/>
            <a:ext cx="6496441" cy="807710"/>
          </a:xfrm>
          <a:prstGeom prst="rect">
            <a:avLst/>
          </a:prstGeom>
        </p:spPr>
        <p:txBody>
          <a:bodyPr anchor="t" rtlCol="false" tIns="0" lIns="0" bIns="0" rIns="0">
            <a:spAutoFit/>
          </a:bodyPr>
          <a:lstStyle/>
          <a:p>
            <a:pPr algn="l">
              <a:lnSpc>
                <a:spcPts val="3255"/>
              </a:lnSpc>
            </a:pPr>
            <a:r>
              <a:rPr lang="en-US" sz="2325">
                <a:solidFill>
                  <a:srgbClr val="FFFFFF"/>
                </a:solidFill>
                <a:latin typeface="Montserrat"/>
                <a:ea typeface="Montserrat"/>
                <a:cs typeface="Montserrat"/>
                <a:sym typeface="Montserrat"/>
              </a:rPr>
              <a:t>BY</a:t>
            </a:r>
          </a:p>
          <a:p>
            <a:pPr algn="l">
              <a:lnSpc>
                <a:spcPts val="3255"/>
              </a:lnSpc>
              <a:spcBef>
                <a:spcPct val="0"/>
              </a:spcBef>
            </a:pPr>
            <a:r>
              <a:rPr lang="en-US" sz="2325">
                <a:solidFill>
                  <a:srgbClr val="FFFFFF"/>
                </a:solidFill>
                <a:latin typeface="Montserrat"/>
                <a:ea typeface="Montserrat"/>
                <a:cs typeface="Montserrat"/>
                <a:sym typeface="Montserrat"/>
              </a:rPr>
              <a:t>SDUTHIKA 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38080" y="4297502"/>
            <a:ext cx="8431748" cy="843174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028700" y="1028700"/>
            <a:ext cx="8229600" cy="8229600"/>
            <a:chOff x="0" y="0"/>
            <a:chExt cx="812800" cy="812800"/>
          </a:xfrm>
        </p:grpSpPr>
        <p:sp>
          <p:nvSpPr>
            <p:cNvPr name="Freeform 8" id="8"/>
            <p:cNvSpPr/>
            <p:nvPr/>
          </p:nvSpPr>
          <p:spPr>
            <a:xfrm flipH="false" flipV="false" rot="0">
              <a:off x="11690" y="11690"/>
              <a:ext cx="789420" cy="789420"/>
            </a:xfrm>
            <a:custGeom>
              <a:avLst/>
              <a:gdLst/>
              <a:ahLst/>
              <a:cxnLst/>
              <a:rect r="r" b="b" t="t" l="l"/>
              <a:pathLst>
                <a:path h="789420" w="789420">
                  <a:moveTo>
                    <a:pt x="414666" y="8266"/>
                  </a:moveTo>
                  <a:lnTo>
                    <a:pt x="781154" y="374754"/>
                  </a:lnTo>
                  <a:cubicBezTo>
                    <a:pt x="786447" y="380047"/>
                    <a:pt x="789420" y="387225"/>
                    <a:pt x="789420" y="394710"/>
                  </a:cubicBezTo>
                  <a:cubicBezTo>
                    <a:pt x="789420" y="402195"/>
                    <a:pt x="786447" y="409373"/>
                    <a:pt x="781154" y="414666"/>
                  </a:cubicBezTo>
                  <a:lnTo>
                    <a:pt x="414666" y="781154"/>
                  </a:lnTo>
                  <a:cubicBezTo>
                    <a:pt x="409373" y="786447"/>
                    <a:pt x="402195" y="789420"/>
                    <a:pt x="394710" y="789420"/>
                  </a:cubicBezTo>
                  <a:cubicBezTo>
                    <a:pt x="387225" y="789420"/>
                    <a:pt x="380047" y="786447"/>
                    <a:pt x="374754" y="781154"/>
                  </a:cubicBezTo>
                  <a:lnTo>
                    <a:pt x="8266" y="414666"/>
                  </a:lnTo>
                  <a:cubicBezTo>
                    <a:pt x="2973" y="409373"/>
                    <a:pt x="0" y="402195"/>
                    <a:pt x="0" y="394710"/>
                  </a:cubicBezTo>
                  <a:cubicBezTo>
                    <a:pt x="0" y="387225"/>
                    <a:pt x="2973" y="380047"/>
                    <a:pt x="8266" y="374754"/>
                  </a:cubicBezTo>
                  <a:lnTo>
                    <a:pt x="374754" y="8266"/>
                  </a:lnTo>
                  <a:cubicBezTo>
                    <a:pt x="380047" y="2973"/>
                    <a:pt x="387225" y="0"/>
                    <a:pt x="394710" y="0"/>
                  </a:cubicBezTo>
                  <a:cubicBezTo>
                    <a:pt x="402195" y="0"/>
                    <a:pt x="409373" y="2973"/>
                    <a:pt x="414666" y="8266"/>
                  </a:cubicBezTo>
                  <a:close/>
                </a:path>
              </a:pathLst>
            </a:custGeom>
            <a:blipFill>
              <a:blip r:embed="rId6"/>
              <a:stretch>
                <a:fillRect l="-33333" t="0" r="-33333" b="0"/>
              </a:stretch>
            </a:blipFill>
          </p:spPr>
        </p:sp>
      </p:grpSp>
      <p:grpSp>
        <p:nvGrpSpPr>
          <p:cNvPr name="Group 9" id="9"/>
          <p:cNvGrpSpPr/>
          <p:nvPr/>
        </p:nvGrpSpPr>
        <p:grpSpPr>
          <a:xfrm rot="0">
            <a:off x="10003194" y="3596657"/>
            <a:ext cx="387155" cy="3871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003194" y="4877545"/>
            <a:ext cx="387155" cy="3871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0008048" y="6674595"/>
            <a:ext cx="387155" cy="3871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9" id="19"/>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20" id="20"/>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21" id="21"/>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22" id="22"/>
          <p:cNvSpPr txBox="true"/>
          <p:nvPr/>
        </p:nvSpPr>
        <p:spPr>
          <a:xfrm rot="0">
            <a:off x="10201626" y="1498222"/>
            <a:ext cx="6844030" cy="1376921"/>
          </a:xfrm>
          <a:prstGeom prst="rect">
            <a:avLst/>
          </a:prstGeom>
        </p:spPr>
        <p:txBody>
          <a:bodyPr anchor="t" rtlCol="false" tIns="0" lIns="0" bIns="0" rIns="0">
            <a:spAutoFit/>
          </a:bodyPr>
          <a:lstStyle/>
          <a:p>
            <a:pPr algn="l">
              <a:lnSpc>
                <a:spcPts val="3584"/>
              </a:lnSpc>
            </a:pPr>
            <a:r>
              <a:rPr lang="en-US" sz="3584">
                <a:solidFill>
                  <a:srgbClr val="FFFFFF"/>
                </a:solidFill>
                <a:latin typeface="Bicubik"/>
                <a:ea typeface="Bicubik"/>
                <a:cs typeface="Bicubik"/>
                <a:sym typeface="Bicubik"/>
              </a:rPr>
              <a:t>Cluster 2 – Young Trend Seekers / Impulse Buyers</a:t>
            </a:r>
          </a:p>
        </p:txBody>
      </p:sp>
      <p:sp>
        <p:nvSpPr>
          <p:cNvPr name="TextBox 23" id="23"/>
          <p:cNvSpPr txBox="true"/>
          <p:nvPr/>
        </p:nvSpPr>
        <p:spPr>
          <a:xfrm rot="0">
            <a:off x="10946253" y="3568082"/>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Very young (~25), </a:t>
            </a:r>
            <a:r>
              <a:rPr lang="en-US" sz="1999">
                <a:solidFill>
                  <a:srgbClr val="FFFFFF"/>
                </a:solidFill>
                <a:latin typeface="Montserrat"/>
                <a:ea typeface="Montserrat"/>
                <a:cs typeface="Montserrat"/>
                <a:sym typeface="Montserrat"/>
              </a:rPr>
              <a:t>Low income, High spending score</a:t>
            </a:r>
          </a:p>
          <a:p>
            <a:pPr algn="l">
              <a:lnSpc>
                <a:spcPts val="2799"/>
              </a:lnSpc>
              <a:spcBef>
                <a:spcPct val="0"/>
              </a:spcBef>
            </a:pPr>
          </a:p>
        </p:txBody>
      </p:sp>
      <p:sp>
        <p:nvSpPr>
          <p:cNvPr name="TextBox 24" id="24"/>
          <p:cNvSpPr txBox="true"/>
          <p:nvPr/>
        </p:nvSpPr>
        <p:spPr>
          <a:xfrm rot="0">
            <a:off x="10946253" y="4848970"/>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Behavior:</a:t>
            </a:r>
          </a:p>
          <a:p>
            <a:pPr algn="l">
              <a:lnSpc>
                <a:spcPts val="2799"/>
              </a:lnSpc>
              <a:spcBef>
                <a:spcPct val="0"/>
              </a:spcBef>
            </a:pPr>
            <a:r>
              <a:rPr lang="en-US" sz="1999">
                <a:solidFill>
                  <a:srgbClr val="FFFFFF"/>
                </a:solidFill>
                <a:latin typeface="Montserrat"/>
                <a:ea typeface="Montserrat"/>
                <a:cs typeface="Montserrat"/>
                <a:sym typeface="Montserrat"/>
              </a:rPr>
              <a:t> → Impulsive, loves new arrivals, spends more than income level suggests.</a:t>
            </a:r>
          </a:p>
        </p:txBody>
      </p:sp>
      <p:sp>
        <p:nvSpPr>
          <p:cNvPr name="TextBox 25" id="25"/>
          <p:cNvSpPr txBox="true"/>
          <p:nvPr/>
        </p:nvSpPr>
        <p:spPr>
          <a:xfrm rot="0">
            <a:off x="10946253" y="6646020"/>
            <a:ext cx="5648742" cy="2092326"/>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Marketing Strategy:</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Frequent discounts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Instagram/social media ads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Flash sale notifications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Gamified rewards</a:t>
            </a:r>
          </a:p>
          <a:p>
            <a:pPr algn="l">
              <a:lnSpc>
                <a:spcPts val="279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38080" y="4297502"/>
            <a:ext cx="8431748" cy="843174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028700" y="1028700"/>
            <a:ext cx="8229600" cy="8229600"/>
            <a:chOff x="0" y="0"/>
            <a:chExt cx="812800" cy="812800"/>
          </a:xfrm>
        </p:grpSpPr>
        <p:sp>
          <p:nvSpPr>
            <p:cNvPr name="Freeform 8" id="8"/>
            <p:cNvSpPr/>
            <p:nvPr/>
          </p:nvSpPr>
          <p:spPr>
            <a:xfrm flipH="false" flipV="false" rot="0">
              <a:off x="11690" y="11690"/>
              <a:ext cx="789420" cy="789420"/>
            </a:xfrm>
            <a:custGeom>
              <a:avLst/>
              <a:gdLst/>
              <a:ahLst/>
              <a:cxnLst/>
              <a:rect r="r" b="b" t="t" l="l"/>
              <a:pathLst>
                <a:path h="789420" w="789420">
                  <a:moveTo>
                    <a:pt x="414666" y="8266"/>
                  </a:moveTo>
                  <a:lnTo>
                    <a:pt x="781154" y="374754"/>
                  </a:lnTo>
                  <a:cubicBezTo>
                    <a:pt x="786447" y="380047"/>
                    <a:pt x="789420" y="387225"/>
                    <a:pt x="789420" y="394710"/>
                  </a:cubicBezTo>
                  <a:cubicBezTo>
                    <a:pt x="789420" y="402195"/>
                    <a:pt x="786447" y="409373"/>
                    <a:pt x="781154" y="414666"/>
                  </a:cubicBezTo>
                  <a:lnTo>
                    <a:pt x="414666" y="781154"/>
                  </a:lnTo>
                  <a:cubicBezTo>
                    <a:pt x="409373" y="786447"/>
                    <a:pt x="402195" y="789420"/>
                    <a:pt x="394710" y="789420"/>
                  </a:cubicBezTo>
                  <a:cubicBezTo>
                    <a:pt x="387225" y="789420"/>
                    <a:pt x="380047" y="786447"/>
                    <a:pt x="374754" y="781154"/>
                  </a:cubicBezTo>
                  <a:lnTo>
                    <a:pt x="8266" y="414666"/>
                  </a:lnTo>
                  <a:cubicBezTo>
                    <a:pt x="2973" y="409373"/>
                    <a:pt x="0" y="402195"/>
                    <a:pt x="0" y="394710"/>
                  </a:cubicBezTo>
                  <a:cubicBezTo>
                    <a:pt x="0" y="387225"/>
                    <a:pt x="2973" y="380047"/>
                    <a:pt x="8266" y="374754"/>
                  </a:cubicBezTo>
                  <a:lnTo>
                    <a:pt x="374754" y="8266"/>
                  </a:lnTo>
                  <a:cubicBezTo>
                    <a:pt x="380047" y="2973"/>
                    <a:pt x="387225" y="0"/>
                    <a:pt x="394710" y="0"/>
                  </a:cubicBezTo>
                  <a:cubicBezTo>
                    <a:pt x="402195" y="0"/>
                    <a:pt x="409373" y="2973"/>
                    <a:pt x="414666" y="8266"/>
                  </a:cubicBezTo>
                  <a:close/>
                </a:path>
              </a:pathLst>
            </a:custGeom>
            <a:blipFill>
              <a:blip r:embed="rId6"/>
              <a:stretch>
                <a:fillRect l="0" t="-5401" r="0" b="-5401"/>
              </a:stretch>
            </a:blipFill>
          </p:spPr>
        </p:sp>
      </p:grpSp>
      <p:grpSp>
        <p:nvGrpSpPr>
          <p:cNvPr name="Group 9" id="9"/>
          <p:cNvGrpSpPr/>
          <p:nvPr/>
        </p:nvGrpSpPr>
        <p:grpSpPr>
          <a:xfrm rot="0">
            <a:off x="10003194" y="3596657"/>
            <a:ext cx="387155" cy="3871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003194" y="4877545"/>
            <a:ext cx="387155" cy="3871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0008048" y="6674595"/>
            <a:ext cx="387155" cy="3871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9" id="19"/>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20" id="20"/>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21" id="21"/>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22" id="22"/>
          <p:cNvSpPr txBox="true"/>
          <p:nvPr/>
        </p:nvSpPr>
        <p:spPr>
          <a:xfrm rot="0">
            <a:off x="10201626" y="1498222"/>
            <a:ext cx="6844030" cy="929246"/>
          </a:xfrm>
          <a:prstGeom prst="rect">
            <a:avLst/>
          </a:prstGeom>
        </p:spPr>
        <p:txBody>
          <a:bodyPr anchor="t" rtlCol="false" tIns="0" lIns="0" bIns="0" rIns="0">
            <a:spAutoFit/>
          </a:bodyPr>
          <a:lstStyle/>
          <a:p>
            <a:pPr algn="l">
              <a:lnSpc>
                <a:spcPts val="3584"/>
              </a:lnSpc>
            </a:pPr>
            <a:r>
              <a:rPr lang="en-US" sz="3584">
                <a:solidFill>
                  <a:srgbClr val="FFFFFF"/>
                </a:solidFill>
                <a:latin typeface="Bicubik"/>
                <a:ea typeface="Bicubik"/>
                <a:cs typeface="Bicubik"/>
                <a:sym typeface="Bicubik"/>
              </a:rPr>
              <a:t>Cluster 3 – Practical Young Earners</a:t>
            </a:r>
          </a:p>
        </p:txBody>
      </p:sp>
      <p:sp>
        <p:nvSpPr>
          <p:cNvPr name="TextBox 23" id="23"/>
          <p:cNvSpPr txBox="true"/>
          <p:nvPr/>
        </p:nvSpPr>
        <p:spPr>
          <a:xfrm rot="0">
            <a:off x="10946253" y="3568082"/>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Young (~26), </a:t>
            </a:r>
            <a:r>
              <a:rPr lang="en-US" sz="1999">
                <a:solidFill>
                  <a:srgbClr val="FFFFFF"/>
                </a:solidFill>
                <a:latin typeface="Montserrat"/>
                <a:ea typeface="Montserrat"/>
                <a:cs typeface="Montserrat"/>
                <a:sym typeface="Montserrat"/>
              </a:rPr>
              <a:t>Middle income, Low to moderate spending</a:t>
            </a:r>
          </a:p>
          <a:p>
            <a:pPr algn="l">
              <a:lnSpc>
                <a:spcPts val="2799"/>
              </a:lnSpc>
              <a:spcBef>
                <a:spcPct val="0"/>
              </a:spcBef>
            </a:pPr>
          </a:p>
        </p:txBody>
      </p:sp>
      <p:sp>
        <p:nvSpPr>
          <p:cNvPr name="TextBox 24" id="24"/>
          <p:cNvSpPr txBox="true"/>
          <p:nvPr/>
        </p:nvSpPr>
        <p:spPr>
          <a:xfrm rot="0">
            <a:off x="10946253" y="4848970"/>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Behavior:</a:t>
            </a:r>
          </a:p>
          <a:p>
            <a:pPr algn="l">
              <a:lnSpc>
                <a:spcPts val="2799"/>
              </a:lnSpc>
              <a:spcBef>
                <a:spcPct val="0"/>
              </a:spcBef>
            </a:pPr>
            <a:r>
              <a:rPr lang="en-US" sz="1999">
                <a:solidFill>
                  <a:srgbClr val="FFFFFF"/>
                </a:solidFill>
                <a:latin typeface="Montserrat"/>
                <a:ea typeface="Montserrat"/>
                <a:cs typeface="Montserrat"/>
                <a:sym typeface="Montserrat"/>
              </a:rPr>
              <a:t> → Price-sensitive but willing to spend occasionally.</a:t>
            </a:r>
          </a:p>
        </p:txBody>
      </p:sp>
      <p:sp>
        <p:nvSpPr>
          <p:cNvPr name="TextBox 25" id="25"/>
          <p:cNvSpPr txBox="true"/>
          <p:nvPr/>
        </p:nvSpPr>
        <p:spPr>
          <a:xfrm rot="0">
            <a:off x="10946253" y="6646020"/>
            <a:ext cx="5648742" cy="173990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Marketing Strategy:</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Combo offers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Wallet cashback</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Student-oriented promotion</a:t>
            </a:r>
          </a:p>
          <a:p>
            <a:pPr algn="l">
              <a:lnSpc>
                <a:spcPts val="279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38080" y="4297502"/>
            <a:ext cx="8431748" cy="843174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028700" y="1028700"/>
            <a:ext cx="8229600" cy="8229600"/>
            <a:chOff x="0" y="0"/>
            <a:chExt cx="812800" cy="812800"/>
          </a:xfrm>
        </p:grpSpPr>
        <p:sp>
          <p:nvSpPr>
            <p:cNvPr name="Freeform 8" id="8"/>
            <p:cNvSpPr/>
            <p:nvPr/>
          </p:nvSpPr>
          <p:spPr>
            <a:xfrm flipH="false" flipV="false" rot="0">
              <a:off x="11690" y="11690"/>
              <a:ext cx="789420" cy="789420"/>
            </a:xfrm>
            <a:custGeom>
              <a:avLst/>
              <a:gdLst/>
              <a:ahLst/>
              <a:cxnLst/>
              <a:rect r="r" b="b" t="t" l="l"/>
              <a:pathLst>
                <a:path h="789420" w="789420">
                  <a:moveTo>
                    <a:pt x="414666" y="8266"/>
                  </a:moveTo>
                  <a:lnTo>
                    <a:pt x="781154" y="374754"/>
                  </a:lnTo>
                  <a:cubicBezTo>
                    <a:pt x="786447" y="380047"/>
                    <a:pt x="789420" y="387225"/>
                    <a:pt x="789420" y="394710"/>
                  </a:cubicBezTo>
                  <a:cubicBezTo>
                    <a:pt x="789420" y="402195"/>
                    <a:pt x="786447" y="409373"/>
                    <a:pt x="781154" y="414666"/>
                  </a:cubicBezTo>
                  <a:lnTo>
                    <a:pt x="414666" y="781154"/>
                  </a:lnTo>
                  <a:cubicBezTo>
                    <a:pt x="409373" y="786447"/>
                    <a:pt x="402195" y="789420"/>
                    <a:pt x="394710" y="789420"/>
                  </a:cubicBezTo>
                  <a:cubicBezTo>
                    <a:pt x="387225" y="789420"/>
                    <a:pt x="380047" y="786447"/>
                    <a:pt x="374754" y="781154"/>
                  </a:cubicBezTo>
                  <a:lnTo>
                    <a:pt x="8266" y="414666"/>
                  </a:lnTo>
                  <a:cubicBezTo>
                    <a:pt x="2973" y="409373"/>
                    <a:pt x="0" y="402195"/>
                    <a:pt x="0" y="394710"/>
                  </a:cubicBezTo>
                  <a:cubicBezTo>
                    <a:pt x="0" y="387225"/>
                    <a:pt x="2973" y="380047"/>
                    <a:pt x="8266" y="374754"/>
                  </a:cubicBezTo>
                  <a:lnTo>
                    <a:pt x="374754" y="8266"/>
                  </a:lnTo>
                  <a:cubicBezTo>
                    <a:pt x="380047" y="2973"/>
                    <a:pt x="387225" y="0"/>
                    <a:pt x="394710" y="0"/>
                  </a:cubicBezTo>
                  <a:cubicBezTo>
                    <a:pt x="402195" y="0"/>
                    <a:pt x="409373" y="2973"/>
                    <a:pt x="414666" y="8266"/>
                  </a:cubicBezTo>
                  <a:close/>
                </a:path>
              </a:pathLst>
            </a:custGeom>
            <a:blipFill>
              <a:blip r:embed="rId6"/>
              <a:stretch>
                <a:fillRect l="0" t="-2356" r="0" b="-2356"/>
              </a:stretch>
            </a:blipFill>
          </p:spPr>
        </p:sp>
      </p:grpSp>
      <p:grpSp>
        <p:nvGrpSpPr>
          <p:cNvPr name="Group 9" id="9"/>
          <p:cNvGrpSpPr/>
          <p:nvPr/>
        </p:nvGrpSpPr>
        <p:grpSpPr>
          <a:xfrm rot="0">
            <a:off x="10003194" y="3596657"/>
            <a:ext cx="387155" cy="3871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003194" y="4877545"/>
            <a:ext cx="387155" cy="3871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0008048" y="6674595"/>
            <a:ext cx="387155" cy="3871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9" id="19"/>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20" id="20"/>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21" id="21"/>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22" id="22"/>
          <p:cNvSpPr txBox="true"/>
          <p:nvPr/>
        </p:nvSpPr>
        <p:spPr>
          <a:xfrm rot="0">
            <a:off x="9258300" y="1498222"/>
            <a:ext cx="7787355" cy="1376921"/>
          </a:xfrm>
          <a:prstGeom prst="rect">
            <a:avLst/>
          </a:prstGeom>
        </p:spPr>
        <p:txBody>
          <a:bodyPr anchor="t" rtlCol="false" tIns="0" lIns="0" bIns="0" rIns="0">
            <a:spAutoFit/>
          </a:bodyPr>
          <a:lstStyle/>
          <a:p>
            <a:pPr algn="l">
              <a:lnSpc>
                <a:spcPts val="3584"/>
              </a:lnSpc>
            </a:pPr>
            <a:r>
              <a:rPr lang="en-US" sz="3584">
                <a:solidFill>
                  <a:srgbClr val="FFFFFF"/>
                </a:solidFill>
                <a:latin typeface="Bicubik"/>
                <a:ea typeface="Bicubik"/>
                <a:cs typeface="Bicubik"/>
                <a:sym typeface="Bicubik"/>
              </a:rPr>
              <a:t>Cluster 4 – Wealthy Minimal Spenders (High Income but Low Interest)</a:t>
            </a:r>
          </a:p>
        </p:txBody>
      </p:sp>
      <p:sp>
        <p:nvSpPr>
          <p:cNvPr name="TextBox 23" id="23"/>
          <p:cNvSpPr txBox="true"/>
          <p:nvPr/>
        </p:nvSpPr>
        <p:spPr>
          <a:xfrm rot="0">
            <a:off x="10946253" y="3568082"/>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Middle-aged (~44), </a:t>
            </a:r>
            <a:r>
              <a:rPr lang="en-US" sz="1999">
                <a:solidFill>
                  <a:srgbClr val="FFFFFF"/>
                </a:solidFill>
                <a:latin typeface="Montserrat"/>
                <a:ea typeface="Montserrat"/>
                <a:cs typeface="Montserrat"/>
                <a:sym typeface="Montserrat"/>
              </a:rPr>
              <a:t>High income (~90k), Very low spending score (~18)</a:t>
            </a:r>
          </a:p>
          <a:p>
            <a:pPr algn="l">
              <a:lnSpc>
                <a:spcPts val="2799"/>
              </a:lnSpc>
              <a:spcBef>
                <a:spcPct val="0"/>
              </a:spcBef>
            </a:pPr>
          </a:p>
        </p:txBody>
      </p:sp>
      <p:sp>
        <p:nvSpPr>
          <p:cNvPr name="TextBox 24" id="24"/>
          <p:cNvSpPr txBox="true"/>
          <p:nvPr/>
        </p:nvSpPr>
        <p:spPr>
          <a:xfrm rot="0">
            <a:off x="10946253" y="4848970"/>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Behavior:</a:t>
            </a:r>
          </a:p>
          <a:p>
            <a:pPr algn="l">
              <a:lnSpc>
                <a:spcPts val="2799"/>
              </a:lnSpc>
            </a:pPr>
            <a:r>
              <a:rPr lang="en-US" sz="1999">
                <a:solidFill>
                  <a:srgbClr val="FFFFFF"/>
                </a:solidFill>
                <a:latin typeface="Montserrat"/>
                <a:ea typeface="Montserrat"/>
                <a:cs typeface="Montserrat"/>
                <a:sym typeface="Montserrat"/>
              </a:rPr>
              <a:t> → They can spend but choose not to.</a:t>
            </a:r>
          </a:p>
          <a:p>
            <a:pPr algn="l">
              <a:lnSpc>
                <a:spcPts val="2799"/>
              </a:lnSpc>
              <a:spcBef>
                <a:spcPct val="0"/>
              </a:spcBef>
            </a:pPr>
            <a:r>
              <a:rPr lang="en-US" sz="1999">
                <a:solidFill>
                  <a:srgbClr val="FFFFFF"/>
                </a:solidFill>
                <a:latin typeface="Montserrat"/>
                <a:ea typeface="Montserrat"/>
                <a:cs typeface="Montserrat"/>
                <a:sym typeface="Montserrat"/>
              </a:rPr>
              <a:t> → Low engagement customers.</a:t>
            </a:r>
          </a:p>
        </p:txBody>
      </p:sp>
      <p:sp>
        <p:nvSpPr>
          <p:cNvPr name="TextBox 25" id="25"/>
          <p:cNvSpPr txBox="true"/>
          <p:nvPr/>
        </p:nvSpPr>
        <p:spPr>
          <a:xfrm rot="0">
            <a:off x="10946253" y="6646020"/>
            <a:ext cx="5648742" cy="24447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Marketing Strategy:</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Exclusive invitations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Personalized recommendations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Highlight product quality and long-term value</a:t>
            </a:r>
          </a:p>
          <a:p>
            <a:pPr algn="l">
              <a:lnSpc>
                <a:spcPts val="2799"/>
              </a:lnSpc>
            </a:pPr>
          </a:p>
          <a:p>
            <a:pPr algn="l">
              <a:lnSpc>
                <a:spcPts val="27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38080" y="4297502"/>
            <a:ext cx="8431748" cy="843174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028700" y="1028700"/>
            <a:ext cx="8229600" cy="8229600"/>
            <a:chOff x="0" y="0"/>
            <a:chExt cx="812800" cy="812800"/>
          </a:xfrm>
        </p:grpSpPr>
        <p:sp>
          <p:nvSpPr>
            <p:cNvPr name="Freeform 8" id="8"/>
            <p:cNvSpPr/>
            <p:nvPr/>
          </p:nvSpPr>
          <p:spPr>
            <a:xfrm flipH="false" flipV="false" rot="0">
              <a:off x="11690" y="11690"/>
              <a:ext cx="789420" cy="789420"/>
            </a:xfrm>
            <a:custGeom>
              <a:avLst/>
              <a:gdLst/>
              <a:ahLst/>
              <a:cxnLst/>
              <a:rect r="r" b="b" t="t" l="l"/>
              <a:pathLst>
                <a:path h="789420" w="789420">
                  <a:moveTo>
                    <a:pt x="414666" y="8266"/>
                  </a:moveTo>
                  <a:lnTo>
                    <a:pt x="781154" y="374754"/>
                  </a:lnTo>
                  <a:cubicBezTo>
                    <a:pt x="786447" y="380047"/>
                    <a:pt x="789420" y="387225"/>
                    <a:pt x="789420" y="394710"/>
                  </a:cubicBezTo>
                  <a:cubicBezTo>
                    <a:pt x="789420" y="402195"/>
                    <a:pt x="786447" y="409373"/>
                    <a:pt x="781154" y="414666"/>
                  </a:cubicBezTo>
                  <a:lnTo>
                    <a:pt x="414666" y="781154"/>
                  </a:lnTo>
                  <a:cubicBezTo>
                    <a:pt x="409373" y="786447"/>
                    <a:pt x="402195" y="789420"/>
                    <a:pt x="394710" y="789420"/>
                  </a:cubicBezTo>
                  <a:cubicBezTo>
                    <a:pt x="387225" y="789420"/>
                    <a:pt x="380047" y="786447"/>
                    <a:pt x="374754" y="781154"/>
                  </a:cubicBezTo>
                  <a:lnTo>
                    <a:pt x="8266" y="414666"/>
                  </a:lnTo>
                  <a:cubicBezTo>
                    <a:pt x="2973" y="409373"/>
                    <a:pt x="0" y="402195"/>
                    <a:pt x="0" y="394710"/>
                  </a:cubicBezTo>
                  <a:cubicBezTo>
                    <a:pt x="0" y="387225"/>
                    <a:pt x="2973" y="380047"/>
                    <a:pt x="8266" y="374754"/>
                  </a:cubicBezTo>
                  <a:lnTo>
                    <a:pt x="374754" y="8266"/>
                  </a:lnTo>
                  <a:cubicBezTo>
                    <a:pt x="380047" y="2973"/>
                    <a:pt x="387225" y="0"/>
                    <a:pt x="394710" y="0"/>
                  </a:cubicBezTo>
                  <a:cubicBezTo>
                    <a:pt x="402195" y="0"/>
                    <a:pt x="409373" y="2973"/>
                    <a:pt x="414666" y="8266"/>
                  </a:cubicBezTo>
                  <a:close/>
                </a:path>
              </a:pathLst>
            </a:custGeom>
            <a:blipFill>
              <a:blip r:embed="rId6"/>
              <a:stretch>
                <a:fillRect l="-25376" t="0" r="-25376" b="0"/>
              </a:stretch>
            </a:blipFill>
          </p:spPr>
        </p:sp>
      </p:grpSp>
      <p:grpSp>
        <p:nvGrpSpPr>
          <p:cNvPr name="Group 9" id="9"/>
          <p:cNvGrpSpPr/>
          <p:nvPr/>
        </p:nvGrpSpPr>
        <p:grpSpPr>
          <a:xfrm rot="0">
            <a:off x="10003194" y="3596657"/>
            <a:ext cx="387155" cy="3871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003194" y="4877545"/>
            <a:ext cx="387155" cy="3871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0008048" y="6674595"/>
            <a:ext cx="387155" cy="3871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9" id="19"/>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20" id="20"/>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21" id="21"/>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22" id="22"/>
          <p:cNvSpPr txBox="true"/>
          <p:nvPr/>
        </p:nvSpPr>
        <p:spPr>
          <a:xfrm rot="0">
            <a:off x="9258300" y="1498222"/>
            <a:ext cx="7787355" cy="929246"/>
          </a:xfrm>
          <a:prstGeom prst="rect">
            <a:avLst/>
          </a:prstGeom>
        </p:spPr>
        <p:txBody>
          <a:bodyPr anchor="t" rtlCol="false" tIns="0" lIns="0" bIns="0" rIns="0">
            <a:spAutoFit/>
          </a:bodyPr>
          <a:lstStyle/>
          <a:p>
            <a:pPr algn="l">
              <a:lnSpc>
                <a:spcPts val="3584"/>
              </a:lnSpc>
            </a:pPr>
            <a:r>
              <a:rPr lang="en-US" sz="3584">
                <a:solidFill>
                  <a:srgbClr val="FFFFFF"/>
                </a:solidFill>
                <a:latin typeface="Bicubik"/>
                <a:ea typeface="Bicubik"/>
                <a:cs typeface="Bicubik"/>
                <a:sym typeface="Bicubik"/>
              </a:rPr>
              <a:t>Cluster 5 – Low Income Low Spend Customers</a:t>
            </a:r>
          </a:p>
        </p:txBody>
      </p:sp>
      <p:sp>
        <p:nvSpPr>
          <p:cNvPr name="TextBox 23" id="23"/>
          <p:cNvSpPr txBox="true"/>
          <p:nvPr/>
        </p:nvSpPr>
        <p:spPr>
          <a:xfrm rot="0">
            <a:off x="10946253" y="3568082"/>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Older (~45)</a:t>
            </a:r>
            <a:r>
              <a:rPr lang="en-US" sz="1999">
                <a:solidFill>
                  <a:srgbClr val="FFFFFF"/>
                </a:solidFill>
                <a:latin typeface="Montserrat"/>
                <a:ea typeface="Montserrat"/>
                <a:cs typeface="Montserrat"/>
                <a:sym typeface="Montserrat"/>
              </a:rPr>
              <a:t>, </a:t>
            </a:r>
            <a:r>
              <a:rPr lang="en-US" sz="1999">
                <a:solidFill>
                  <a:srgbClr val="FFFFFF"/>
                </a:solidFill>
                <a:latin typeface="Montserrat"/>
                <a:ea typeface="Montserrat"/>
                <a:cs typeface="Montserrat"/>
                <a:sym typeface="Montserrat"/>
              </a:rPr>
              <a:t>Low income (~26k), Very low spending</a:t>
            </a:r>
          </a:p>
          <a:p>
            <a:pPr algn="l">
              <a:lnSpc>
                <a:spcPts val="2799"/>
              </a:lnSpc>
              <a:spcBef>
                <a:spcPct val="0"/>
              </a:spcBef>
            </a:pPr>
          </a:p>
        </p:txBody>
      </p:sp>
      <p:sp>
        <p:nvSpPr>
          <p:cNvPr name="TextBox 24" id="24"/>
          <p:cNvSpPr txBox="true"/>
          <p:nvPr/>
        </p:nvSpPr>
        <p:spPr>
          <a:xfrm rot="0">
            <a:off x="10946253" y="4848970"/>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Behavior:</a:t>
            </a:r>
          </a:p>
          <a:p>
            <a:pPr algn="l">
              <a:lnSpc>
                <a:spcPts val="2799"/>
              </a:lnSpc>
            </a:pPr>
            <a:r>
              <a:rPr lang="en-US" sz="1999">
                <a:solidFill>
                  <a:srgbClr val="FFFFFF"/>
                </a:solidFill>
                <a:latin typeface="Montserrat"/>
                <a:ea typeface="Montserrat"/>
                <a:cs typeface="Montserrat"/>
                <a:sym typeface="Montserrat"/>
              </a:rPr>
              <a:t> → Mostly essential buyers, cost-conscious.</a:t>
            </a:r>
          </a:p>
          <a:p>
            <a:pPr algn="l">
              <a:lnSpc>
                <a:spcPts val="2799"/>
              </a:lnSpc>
              <a:spcBef>
                <a:spcPct val="0"/>
              </a:spcBef>
            </a:pPr>
            <a:r>
              <a:rPr lang="en-US" sz="1999">
                <a:solidFill>
                  <a:srgbClr val="FFFFFF"/>
                </a:solidFill>
                <a:latin typeface="Montserrat"/>
                <a:ea typeface="Montserrat"/>
                <a:cs typeface="Montserrat"/>
                <a:sym typeface="Montserrat"/>
              </a:rPr>
              <a:t> </a:t>
            </a:r>
          </a:p>
        </p:txBody>
      </p:sp>
      <p:sp>
        <p:nvSpPr>
          <p:cNvPr name="TextBox 25" id="25"/>
          <p:cNvSpPr txBox="true"/>
          <p:nvPr/>
        </p:nvSpPr>
        <p:spPr>
          <a:xfrm rot="0">
            <a:off x="10946253" y="6646020"/>
            <a:ext cx="5648742" cy="24447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Marketing Strategy:</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Budget-friendly products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Seasonal discounts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SMS-based offers</a:t>
            </a:r>
          </a:p>
          <a:p>
            <a:pPr algn="l">
              <a:lnSpc>
                <a:spcPts val="2799"/>
              </a:lnSpc>
            </a:pPr>
          </a:p>
          <a:p>
            <a:pPr algn="l">
              <a:lnSpc>
                <a:spcPts val="2799"/>
              </a:lnSpc>
            </a:pPr>
          </a:p>
          <a:p>
            <a:pPr algn="l">
              <a:lnSpc>
                <a:spcPts val="279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94137" y="1635539"/>
            <a:ext cx="7000187" cy="5441096"/>
            <a:chOff x="0" y="0"/>
            <a:chExt cx="1084512" cy="842968"/>
          </a:xfrm>
        </p:grpSpPr>
        <p:sp>
          <p:nvSpPr>
            <p:cNvPr name="Freeform 5" id="5"/>
            <p:cNvSpPr/>
            <p:nvPr/>
          </p:nvSpPr>
          <p:spPr>
            <a:xfrm flipH="false" flipV="false" rot="0">
              <a:off x="0" y="0"/>
              <a:ext cx="1084512" cy="842968"/>
            </a:xfrm>
            <a:custGeom>
              <a:avLst/>
              <a:gdLst/>
              <a:ahLst/>
              <a:cxnLst/>
              <a:rect r="r" b="b" t="t" l="l"/>
              <a:pathLst>
                <a:path h="842968" w="1084512">
                  <a:moveTo>
                    <a:pt x="25437" y="0"/>
                  </a:moveTo>
                  <a:lnTo>
                    <a:pt x="1059075" y="0"/>
                  </a:lnTo>
                  <a:cubicBezTo>
                    <a:pt x="1073124" y="0"/>
                    <a:pt x="1084512" y="11389"/>
                    <a:pt x="1084512" y="25437"/>
                  </a:cubicBezTo>
                  <a:lnTo>
                    <a:pt x="1084512" y="817531"/>
                  </a:lnTo>
                  <a:cubicBezTo>
                    <a:pt x="1084512" y="831580"/>
                    <a:pt x="1073124" y="842968"/>
                    <a:pt x="1059075" y="842968"/>
                  </a:cubicBezTo>
                  <a:lnTo>
                    <a:pt x="25437" y="842968"/>
                  </a:lnTo>
                  <a:cubicBezTo>
                    <a:pt x="11389" y="842968"/>
                    <a:pt x="0" y="831580"/>
                    <a:pt x="0" y="817531"/>
                  </a:cubicBezTo>
                  <a:lnTo>
                    <a:pt x="0" y="25437"/>
                  </a:lnTo>
                  <a:cubicBezTo>
                    <a:pt x="0" y="11389"/>
                    <a:pt x="11389" y="0"/>
                    <a:pt x="25437" y="0"/>
                  </a:cubicBezTo>
                  <a:close/>
                </a:path>
              </a:pathLst>
            </a:custGeom>
            <a:blipFill>
              <a:blip r:embed="rId6"/>
              <a:stretch>
                <a:fillRect l="0" t="-123" r="0" b="-123"/>
              </a:stretch>
            </a:blipFill>
          </p:spPr>
        </p:sp>
      </p:grpSp>
      <p:grpSp>
        <p:nvGrpSpPr>
          <p:cNvPr name="Group 6" id="6"/>
          <p:cNvGrpSpPr/>
          <p:nvPr/>
        </p:nvGrpSpPr>
        <p:grpSpPr>
          <a:xfrm rot="0">
            <a:off x="9880128" y="4356087"/>
            <a:ext cx="7000187" cy="5588814"/>
            <a:chOff x="0" y="0"/>
            <a:chExt cx="1084512" cy="865854"/>
          </a:xfrm>
        </p:grpSpPr>
        <p:sp>
          <p:nvSpPr>
            <p:cNvPr name="Freeform 7" id="7"/>
            <p:cNvSpPr/>
            <p:nvPr/>
          </p:nvSpPr>
          <p:spPr>
            <a:xfrm flipH="false" flipV="false" rot="0">
              <a:off x="0" y="0"/>
              <a:ext cx="1084512" cy="865854"/>
            </a:xfrm>
            <a:custGeom>
              <a:avLst/>
              <a:gdLst/>
              <a:ahLst/>
              <a:cxnLst/>
              <a:rect r="r" b="b" t="t" l="l"/>
              <a:pathLst>
                <a:path h="865854" w="1084512">
                  <a:moveTo>
                    <a:pt x="25437" y="0"/>
                  </a:moveTo>
                  <a:lnTo>
                    <a:pt x="1059075" y="0"/>
                  </a:lnTo>
                  <a:cubicBezTo>
                    <a:pt x="1073124" y="0"/>
                    <a:pt x="1084512" y="11389"/>
                    <a:pt x="1084512" y="25437"/>
                  </a:cubicBezTo>
                  <a:lnTo>
                    <a:pt x="1084512" y="840417"/>
                  </a:lnTo>
                  <a:cubicBezTo>
                    <a:pt x="1084512" y="854465"/>
                    <a:pt x="1073124" y="865854"/>
                    <a:pt x="1059075" y="865854"/>
                  </a:cubicBezTo>
                  <a:lnTo>
                    <a:pt x="25437" y="865854"/>
                  </a:lnTo>
                  <a:cubicBezTo>
                    <a:pt x="11389" y="865854"/>
                    <a:pt x="0" y="854465"/>
                    <a:pt x="0" y="840417"/>
                  </a:cubicBezTo>
                  <a:lnTo>
                    <a:pt x="0" y="25437"/>
                  </a:lnTo>
                  <a:cubicBezTo>
                    <a:pt x="0" y="11389"/>
                    <a:pt x="11389" y="0"/>
                    <a:pt x="25437" y="0"/>
                  </a:cubicBezTo>
                  <a:close/>
                </a:path>
              </a:pathLst>
            </a:custGeom>
            <a:blipFill>
              <a:blip r:embed="rId7"/>
              <a:stretch>
                <a:fillRect l="-281" t="0" r="-281" b="0"/>
              </a:stretch>
            </a:blipFill>
          </p:spPr>
        </p:sp>
      </p:grpSp>
      <p:grpSp>
        <p:nvGrpSpPr>
          <p:cNvPr name="Group 8" id="8"/>
          <p:cNvGrpSpPr/>
          <p:nvPr/>
        </p:nvGrpSpPr>
        <p:grpSpPr>
          <a:xfrm rot="0">
            <a:off x="10003194" y="2003214"/>
            <a:ext cx="387155" cy="3871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2" id="12"/>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13" id="13"/>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14" id="14"/>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15" id="15"/>
          <p:cNvSpPr txBox="true"/>
          <p:nvPr/>
        </p:nvSpPr>
        <p:spPr>
          <a:xfrm rot="0">
            <a:off x="10196771" y="1197133"/>
            <a:ext cx="5741038" cy="517766"/>
          </a:xfrm>
          <a:prstGeom prst="rect">
            <a:avLst/>
          </a:prstGeom>
        </p:spPr>
        <p:txBody>
          <a:bodyPr anchor="t" rtlCol="false" tIns="0" lIns="0" bIns="0" rIns="0">
            <a:spAutoFit/>
          </a:bodyPr>
          <a:lstStyle/>
          <a:p>
            <a:pPr algn="l">
              <a:lnSpc>
                <a:spcPts val="3884"/>
              </a:lnSpc>
            </a:pPr>
            <a:r>
              <a:rPr lang="en-US" sz="3884">
                <a:solidFill>
                  <a:srgbClr val="FFFFFF"/>
                </a:solidFill>
                <a:latin typeface="Bicubik"/>
                <a:ea typeface="Bicubik"/>
                <a:cs typeface="Bicubik"/>
                <a:sym typeface="Bicubik"/>
              </a:rPr>
              <a:t>PCA</a:t>
            </a:r>
          </a:p>
        </p:txBody>
      </p:sp>
      <p:sp>
        <p:nvSpPr>
          <p:cNvPr name="TextBox 16" id="16"/>
          <p:cNvSpPr txBox="true"/>
          <p:nvPr/>
        </p:nvSpPr>
        <p:spPr>
          <a:xfrm rot="0">
            <a:off x="10822634" y="1917745"/>
            <a:ext cx="5115175" cy="23234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Principal Component Analysis (PCA) is a dimensionality reduction technique that transforms high-dimensional data into a smaller number of components while preserving the maximum variance, making it easier to visualize clusters in 2D or 3D.</a:t>
            </a:r>
          </a:p>
        </p:txBody>
      </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4858110" y="4376829"/>
            <a:ext cx="8571781" cy="1221334"/>
          </a:xfrm>
          <a:prstGeom prst="rect">
            <a:avLst/>
          </a:prstGeom>
        </p:spPr>
        <p:txBody>
          <a:bodyPr anchor="t" rtlCol="false" tIns="0" lIns="0" bIns="0" rIns="0">
            <a:spAutoFit/>
          </a:bodyPr>
          <a:lstStyle/>
          <a:p>
            <a:pPr algn="l">
              <a:lnSpc>
                <a:spcPts val="9084"/>
              </a:lnSpc>
            </a:pPr>
            <a:r>
              <a:rPr lang="en-US" sz="9084">
                <a:solidFill>
                  <a:srgbClr val="FFFFFF"/>
                </a:solidFill>
                <a:latin typeface="Bicubik"/>
                <a:ea typeface="Bicubik"/>
                <a:cs typeface="Bicubik"/>
                <a:sym typeface="Bicubik"/>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9805602" y="2432870"/>
            <a:ext cx="10296380" cy="102963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8873568" y="1028700"/>
            <a:ext cx="5297892" cy="5297892"/>
            <a:chOff x="0" y="0"/>
            <a:chExt cx="812800" cy="812800"/>
          </a:xfrm>
        </p:grpSpPr>
        <p:sp>
          <p:nvSpPr>
            <p:cNvPr name="Freeform 6" id="6"/>
            <p:cNvSpPr/>
            <p:nvPr/>
          </p:nvSpPr>
          <p:spPr>
            <a:xfrm flipH="false" flipV="false" rot="0">
              <a:off x="18159" y="18159"/>
              <a:ext cx="776482" cy="776482"/>
            </a:xfrm>
            <a:custGeom>
              <a:avLst/>
              <a:gdLst/>
              <a:ahLst/>
              <a:cxnLst/>
              <a:rect r="r" b="b" t="t" l="l"/>
              <a:pathLst>
                <a:path h="776482" w="776482">
                  <a:moveTo>
                    <a:pt x="419240" y="12840"/>
                  </a:moveTo>
                  <a:lnTo>
                    <a:pt x="763642" y="357242"/>
                  </a:lnTo>
                  <a:cubicBezTo>
                    <a:pt x="780762" y="374362"/>
                    <a:pt x="780762" y="402120"/>
                    <a:pt x="763642" y="419240"/>
                  </a:cubicBezTo>
                  <a:lnTo>
                    <a:pt x="419240" y="763642"/>
                  </a:lnTo>
                  <a:cubicBezTo>
                    <a:pt x="402120" y="780762"/>
                    <a:pt x="374362" y="780762"/>
                    <a:pt x="357242" y="763642"/>
                  </a:cubicBezTo>
                  <a:lnTo>
                    <a:pt x="12840" y="419240"/>
                  </a:lnTo>
                  <a:cubicBezTo>
                    <a:pt x="-4280" y="402120"/>
                    <a:pt x="-4280" y="374362"/>
                    <a:pt x="12840" y="357242"/>
                  </a:cubicBezTo>
                  <a:lnTo>
                    <a:pt x="357242" y="12840"/>
                  </a:lnTo>
                  <a:cubicBezTo>
                    <a:pt x="374362" y="-4280"/>
                    <a:pt x="402120" y="-4280"/>
                    <a:pt x="419240" y="12840"/>
                  </a:cubicBezTo>
                  <a:close/>
                </a:path>
              </a:pathLst>
            </a:custGeom>
            <a:blipFill>
              <a:blip r:embed="rId2"/>
              <a:stretch>
                <a:fillRect l="-32474" t="0" r="-32474" b="0"/>
              </a:stretch>
            </a:blipFill>
          </p:spPr>
        </p:sp>
      </p:grpSp>
      <p:sp>
        <p:nvSpPr>
          <p:cNvPr name="Freeform 7" id="7"/>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1961408" y="3960408"/>
            <a:ext cx="5297892" cy="5297892"/>
            <a:chOff x="0" y="0"/>
            <a:chExt cx="812800" cy="812800"/>
          </a:xfrm>
        </p:grpSpPr>
        <p:sp>
          <p:nvSpPr>
            <p:cNvPr name="Freeform 10" id="10"/>
            <p:cNvSpPr/>
            <p:nvPr/>
          </p:nvSpPr>
          <p:spPr>
            <a:xfrm flipH="false" flipV="false" rot="0">
              <a:off x="18159" y="18159"/>
              <a:ext cx="776482" cy="776482"/>
            </a:xfrm>
            <a:custGeom>
              <a:avLst/>
              <a:gdLst/>
              <a:ahLst/>
              <a:cxnLst/>
              <a:rect r="r" b="b" t="t" l="l"/>
              <a:pathLst>
                <a:path h="776482" w="776482">
                  <a:moveTo>
                    <a:pt x="419240" y="12840"/>
                  </a:moveTo>
                  <a:lnTo>
                    <a:pt x="763642" y="357242"/>
                  </a:lnTo>
                  <a:cubicBezTo>
                    <a:pt x="780762" y="374362"/>
                    <a:pt x="780762" y="402120"/>
                    <a:pt x="763642" y="419240"/>
                  </a:cubicBezTo>
                  <a:lnTo>
                    <a:pt x="419240" y="763642"/>
                  </a:lnTo>
                  <a:cubicBezTo>
                    <a:pt x="402120" y="780762"/>
                    <a:pt x="374362" y="780762"/>
                    <a:pt x="357242" y="763642"/>
                  </a:cubicBezTo>
                  <a:lnTo>
                    <a:pt x="12840" y="419240"/>
                  </a:lnTo>
                  <a:cubicBezTo>
                    <a:pt x="-4280" y="402120"/>
                    <a:pt x="-4280" y="374362"/>
                    <a:pt x="12840" y="357242"/>
                  </a:cubicBezTo>
                  <a:lnTo>
                    <a:pt x="357242" y="12840"/>
                  </a:lnTo>
                  <a:cubicBezTo>
                    <a:pt x="374362" y="-4280"/>
                    <a:pt x="402120" y="-4280"/>
                    <a:pt x="419240" y="12840"/>
                  </a:cubicBezTo>
                  <a:close/>
                </a:path>
              </a:pathLst>
            </a:custGeom>
            <a:blipFill>
              <a:blip r:embed="rId7"/>
              <a:stretch>
                <a:fillRect l="-45031" t="0" r="-45031" b="0"/>
              </a:stretch>
            </a:blipFill>
          </p:spPr>
        </p:sp>
      </p:grpSp>
      <p:sp>
        <p:nvSpPr>
          <p:cNvPr name="TextBox 11" id="11"/>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2" id="12"/>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13" id="13"/>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14" id="14"/>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15" id="15"/>
          <p:cNvSpPr txBox="true"/>
          <p:nvPr/>
        </p:nvSpPr>
        <p:spPr>
          <a:xfrm rot="0">
            <a:off x="1809327" y="1912629"/>
            <a:ext cx="6844030" cy="1376921"/>
          </a:xfrm>
          <a:prstGeom prst="rect">
            <a:avLst/>
          </a:prstGeom>
        </p:spPr>
        <p:txBody>
          <a:bodyPr anchor="t" rtlCol="false" tIns="0" lIns="0" bIns="0" rIns="0">
            <a:spAutoFit/>
          </a:bodyPr>
          <a:lstStyle/>
          <a:p>
            <a:pPr algn="l">
              <a:lnSpc>
                <a:spcPts val="3584"/>
              </a:lnSpc>
            </a:pPr>
            <a:r>
              <a:rPr lang="en-US" sz="3584">
                <a:solidFill>
                  <a:srgbClr val="FFFFFF"/>
                </a:solidFill>
                <a:latin typeface="Bicubik"/>
                <a:ea typeface="Bicubik"/>
                <a:cs typeface="Bicubik"/>
                <a:sym typeface="Bicubik"/>
              </a:rPr>
              <a:t>Dataset Overview (Mall Customers </a:t>
            </a:r>
          </a:p>
          <a:p>
            <a:pPr algn="l">
              <a:lnSpc>
                <a:spcPts val="3584"/>
              </a:lnSpc>
            </a:pPr>
            <a:r>
              <a:rPr lang="en-US" sz="3584">
                <a:solidFill>
                  <a:srgbClr val="FFFFFF"/>
                </a:solidFill>
                <a:latin typeface="Bicubik"/>
                <a:ea typeface="Bicubik"/>
                <a:cs typeface="Bicubik"/>
                <a:sym typeface="Bicubik"/>
              </a:rPr>
              <a:t>Dataset)</a:t>
            </a:r>
          </a:p>
        </p:txBody>
      </p:sp>
      <p:sp>
        <p:nvSpPr>
          <p:cNvPr name="TextBox 16" id="16"/>
          <p:cNvSpPr txBox="true"/>
          <p:nvPr/>
        </p:nvSpPr>
        <p:spPr>
          <a:xfrm rot="0">
            <a:off x="1901623" y="3639546"/>
            <a:ext cx="5648742" cy="6565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CustomerID — Unique identifier for each customer</a:t>
            </a:r>
          </a:p>
        </p:txBody>
      </p:sp>
      <p:sp>
        <p:nvSpPr>
          <p:cNvPr name="TextBox 17" id="17"/>
          <p:cNvSpPr txBox="true"/>
          <p:nvPr/>
        </p:nvSpPr>
        <p:spPr>
          <a:xfrm rot="0">
            <a:off x="1901623" y="4738808"/>
            <a:ext cx="5648742" cy="3232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Gender — Male / Female</a:t>
            </a:r>
          </a:p>
        </p:txBody>
      </p:sp>
      <p:sp>
        <p:nvSpPr>
          <p:cNvPr name="TextBox 18" id="18"/>
          <p:cNvSpPr txBox="true"/>
          <p:nvPr/>
        </p:nvSpPr>
        <p:spPr>
          <a:xfrm rot="0">
            <a:off x="1901623" y="5500173"/>
            <a:ext cx="5648742" cy="3232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Age — Customer age in years</a:t>
            </a:r>
          </a:p>
        </p:txBody>
      </p:sp>
      <p:sp>
        <p:nvSpPr>
          <p:cNvPr name="TextBox 19" id="19"/>
          <p:cNvSpPr txBox="true"/>
          <p:nvPr/>
        </p:nvSpPr>
        <p:spPr>
          <a:xfrm rot="0">
            <a:off x="1901623" y="6288492"/>
            <a:ext cx="5648742" cy="6565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Annual Income (k$) — Customer’s yearly income (in thousands)</a:t>
            </a:r>
          </a:p>
        </p:txBody>
      </p:sp>
      <p:sp>
        <p:nvSpPr>
          <p:cNvPr name="TextBox 20" id="20"/>
          <p:cNvSpPr txBox="true"/>
          <p:nvPr/>
        </p:nvSpPr>
        <p:spPr>
          <a:xfrm rot="0">
            <a:off x="1901623" y="7411807"/>
            <a:ext cx="5648742" cy="9899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Spending Score (1–100) — Score assigned by the mall based on purchasing behavior (higher = higher spending)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519975" y="5143500"/>
            <a:ext cx="7707515" cy="77075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a:ln cap="sq">
              <a:no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682288" y="3693851"/>
            <a:ext cx="3659082" cy="2072273"/>
            <a:chOff x="0" y="0"/>
            <a:chExt cx="575567" cy="325965"/>
          </a:xfrm>
        </p:grpSpPr>
        <p:sp>
          <p:nvSpPr>
            <p:cNvPr name="Freeform 8" id="8"/>
            <p:cNvSpPr/>
            <p:nvPr/>
          </p:nvSpPr>
          <p:spPr>
            <a:xfrm flipH="false" flipV="false" rot="0">
              <a:off x="36999" y="16726"/>
              <a:ext cx="501569" cy="292513"/>
            </a:xfrm>
            <a:custGeom>
              <a:avLst/>
              <a:gdLst/>
              <a:ahLst/>
              <a:cxnLst/>
              <a:rect r="r" b="b" t="t" l="l"/>
              <a:pathLst>
                <a:path h="292513" w="501569">
                  <a:moveTo>
                    <a:pt x="306016" y="14554"/>
                  </a:moveTo>
                  <a:lnTo>
                    <a:pt x="483336" y="114977"/>
                  </a:lnTo>
                  <a:cubicBezTo>
                    <a:pt x="494604" y="121358"/>
                    <a:pt x="501569" y="133307"/>
                    <a:pt x="501569" y="146256"/>
                  </a:cubicBezTo>
                  <a:cubicBezTo>
                    <a:pt x="501569" y="159206"/>
                    <a:pt x="494604" y="171155"/>
                    <a:pt x="483336" y="177536"/>
                  </a:cubicBezTo>
                  <a:lnTo>
                    <a:pt x="306016" y="277959"/>
                  </a:lnTo>
                  <a:cubicBezTo>
                    <a:pt x="271752" y="297364"/>
                    <a:pt x="229817" y="297364"/>
                    <a:pt x="195553" y="277959"/>
                  </a:cubicBezTo>
                  <a:lnTo>
                    <a:pt x="18233" y="177536"/>
                  </a:lnTo>
                  <a:cubicBezTo>
                    <a:pt x="6965" y="171155"/>
                    <a:pt x="0" y="159206"/>
                    <a:pt x="0" y="146256"/>
                  </a:cubicBezTo>
                  <a:cubicBezTo>
                    <a:pt x="0" y="133307"/>
                    <a:pt x="6965" y="121358"/>
                    <a:pt x="18233" y="114977"/>
                  </a:cubicBezTo>
                  <a:lnTo>
                    <a:pt x="195553" y="14554"/>
                  </a:lnTo>
                  <a:cubicBezTo>
                    <a:pt x="229817" y="-4851"/>
                    <a:pt x="271752" y="-4851"/>
                    <a:pt x="306016" y="14554"/>
                  </a:cubicBezTo>
                  <a:close/>
                </a:path>
              </a:pathLst>
            </a:custGeom>
            <a:blipFill>
              <a:blip r:embed="rId6"/>
              <a:stretch>
                <a:fillRect l="-2153" t="-17069" r="-2153" b="-17069"/>
              </a:stretch>
            </a:blipFill>
          </p:spPr>
        </p:sp>
      </p:grpSp>
      <p:grpSp>
        <p:nvGrpSpPr>
          <p:cNvPr name="Group 9" id="9"/>
          <p:cNvGrpSpPr/>
          <p:nvPr/>
        </p:nvGrpSpPr>
        <p:grpSpPr>
          <a:xfrm rot="0">
            <a:off x="6976466" y="3682745"/>
            <a:ext cx="3425734" cy="2083379"/>
            <a:chOff x="0" y="0"/>
            <a:chExt cx="538862" cy="327712"/>
          </a:xfrm>
        </p:grpSpPr>
        <p:sp>
          <p:nvSpPr>
            <p:cNvPr name="Freeform 10" id="10"/>
            <p:cNvSpPr/>
            <p:nvPr/>
          </p:nvSpPr>
          <p:spPr>
            <a:xfrm flipH="false" flipV="false" rot="0">
              <a:off x="38119" y="18997"/>
              <a:ext cx="462623" cy="289717"/>
            </a:xfrm>
            <a:custGeom>
              <a:avLst/>
              <a:gdLst/>
              <a:ahLst/>
              <a:cxnLst/>
              <a:rect r="r" b="b" t="t" l="l"/>
              <a:pathLst>
                <a:path h="289717" w="462623">
                  <a:moveTo>
                    <a:pt x="289239" y="16231"/>
                  </a:moveTo>
                  <a:lnTo>
                    <a:pt x="442816" y="109630"/>
                  </a:lnTo>
                  <a:cubicBezTo>
                    <a:pt x="455116" y="117110"/>
                    <a:pt x="462623" y="130464"/>
                    <a:pt x="462623" y="144859"/>
                  </a:cubicBezTo>
                  <a:cubicBezTo>
                    <a:pt x="462623" y="159254"/>
                    <a:pt x="455116" y="172607"/>
                    <a:pt x="442816" y="180087"/>
                  </a:cubicBezTo>
                  <a:lnTo>
                    <a:pt x="289239" y="273486"/>
                  </a:lnTo>
                  <a:cubicBezTo>
                    <a:pt x="253653" y="295128"/>
                    <a:pt x="208971" y="295128"/>
                    <a:pt x="173385" y="273486"/>
                  </a:cubicBezTo>
                  <a:lnTo>
                    <a:pt x="19808" y="180087"/>
                  </a:lnTo>
                  <a:cubicBezTo>
                    <a:pt x="7508" y="172607"/>
                    <a:pt x="0" y="159254"/>
                    <a:pt x="0" y="144859"/>
                  </a:cubicBezTo>
                  <a:cubicBezTo>
                    <a:pt x="0" y="130464"/>
                    <a:pt x="7508" y="117110"/>
                    <a:pt x="19808" y="109630"/>
                  </a:cubicBezTo>
                  <a:lnTo>
                    <a:pt x="173385" y="16231"/>
                  </a:lnTo>
                  <a:cubicBezTo>
                    <a:pt x="208971" y="-5410"/>
                    <a:pt x="253653" y="-5410"/>
                    <a:pt x="289239" y="16231"/>
                  </a:cubicBezTo>
                  <a:close/>
                </a:path>
              </a:pathLst>
            </a:custGeom>
            <a:blipFill>
              <a:blip r:embed="rId7"/>
              <a:stretch>
                <a:fillRect l="-2777" t="-13386" r="-2777" b="-13386"/>
              </a:stretch>
            </a:blipFill>
          </p:spPr>
        </p:sp>
      </p:grpSp>
      <p:grpSp>
        <p:nvGrpSpPr>
          <p:cNvPr name="Group 11" id="11"/>
          <p:cNvGrpSpPr/>
          <p:nvPr/>
        </p:nvGrpSpPr>
        <p:grpSpPr>
          <a:xfrm rot="0">
            <a:off x="12976315" y="3519617"/>
            <a:ext cx="3472452" cy="2246507"/>
            <a:chOff x="0" y="0"/>
            <a:chExt cx="546211" cy="353371"/>
          </a:xfrm>
        </p:grpSpPr>
        <p:sp>
          <p:nvSpPr>
            <p:cNvPr name="Freeform 12" id="12"/>
            <p:cNvSpPr/>
            <p:nvPr/>
          </p:nvSpPr>
          <p:spPr>
            <a:xfrm flipH="false" flipV="false" rot="0">
              <a:off x="36391" y="19750"/>
              <a:ext cx="473429" cy="313872"/>
            </a:xfrm>
            <a:custGeom>
              <a:avLst/>
              <a:gdLst/>
              <a:ahLst/>
              <a:cxnLst/>
              <a:rect r="r" b="b" t="t" l="l"/>
              <a:pathLst>
                <a:path h="313872" w="473429">
                  <a:moveTo>
                    <a:pt x="292872" y="16582"/>
                  </a:moveTo>
                  <a:lnTo>
                    <a:pt x="453662" y="120604"/>
                  </a:lnTo>
                  <a:cubicBezTo>
                    <a:pt x="465987" y="128578"/>
                    <a:pt x="473429" y="142256"/>
                    <a:pt x="473429" y="156936"/>
                  </a:cubicBezTo>
                  <a:cubicBezTo>
                    <a:pt x="473429" y="171615"/>
                    <a:pt x="465987" y="185294"/>
                    <a:pt x="453662" y="193267"/>
                  </a:cubicBezTo>
                  <a:lnTo>
                    <a:pt x="292872" y="297290"/>
                  </a:lnTo>
                  <a:cubicBezTo>
                    <a:pt x="258698" y="319399"/>
                    <a:pt x="214731" y="319399"/>
                    <a:pt x="180556" y="297290"/>
                  </a:cubicBezTo>
                  <a:lnTo>
                    <a:pt x="19767" y="193267"/>
                  </a:lnTo>
                  <a:cubicBezTo>
                    <a:pt x="7442" y="185294"/>
                    <a:pt x="0" y="171615"/>
                    <a:pt x="0" y="156936"/>
                  </a:cubicBezTo>
                  <a:cubicBezTo>
                    <a:pt x="0" y="142256"/>
                    <a:pt x="7442" y="128578"/>
                    <a:pt x="19767" y="120604"/>
                  </a:cubicBezTo>
                  <a:lnTo>
                    <a:pt x="180556" y="16582"/>
                  </a:lnTo>
                  <a:cubicBezTo>
                    <a:pt x="214731" y="-5528"/>
                    <a:pt x="258698" y="-5528"/>
                    <a:pt x="292872" y="16582"/>
                  </a:cubicBezTo>
                  <a:close/>
                </a:path>
              </a:pathLst>
            </a:custGeom>
            <a:blipFill>
              <a:blip r:embed="rId8"/>
              <a:stretch>
                <a:fillRect l="-2521" t="-9338" r="-2521" b="-9338"/>
              </a:stretch>
            </a:blipFill>
          </p:spPr>
        </p:sp>
      </p:grpSp>
      <p:sp>
        <p:nvSpPr>
          <p:cNvPr name="TextBox 13" id="13"/>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4" id="14"/>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15" id="15"/>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16" id="16"/>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17" id="17"/>
          <p:cNvSpPr txBox="true"/>
          <p:nvPr/>
        </p:nvSpPr>
        <p:spPr>
          <a:xfrm rot="0">
            <a:off x="2021598" y="1944949"/>
            <a:ext cx="5741038" cy="693756"/>
          </a:xfrm>
          <a:prstGeom prst="rect">
            <a:avLst/>
          </a:prstGeom>
        </p:spPr>
        <p:txBody>
          <a:bodyPr anchor="t" rtlCol="false" tIns="0" lIns="0" bIns="0" rIns="0">
            <a:spAutoFit/>
          </a:bodyPr>
          <a:lstStyle/>
          <a:p>
            <a:pPr algn="l">
              <a:lnSpc>
                <a:spcPts val="5184"/>
              </a:lnSpc>
            </a:pPr>
            <a:r>
              <a:rPr lang="en-US" sz="5184">
                <a:solidFill>
                  <a:srgbClr val="FFFFFF"/>
                </a:solidFill>
                <a:latin typeface="Bicubik"/>
                <a:ea typeface="Bicubik"/>
                <a:cs typeface="Bicubik"/>
                <a:sym typeface="Bicubik"/>
              </a:rPr>
              <a:t>EDA Summary</a:t>
            </a:r>
          </a:p>
        </p:txBody>
      </p:sp>
      <p:sp>
        <p:nvSpPr>
          <p:cNvPr name="TextBox 18" id="18"/>
          <p:cNvSpPr txBox="true"/>
          <p:nvPr/>
        </p:nvSpPr>
        <p:spPr>
          <a:xfrm rot="0">
            <a:off x="8689333" y="1536177"/>
            <a:ext cx="8867678" cy="1387476"/>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Montserrat"/>
                <a:ea typeface="Montserrat"/>
                <a:cs typeface="Montserrat"/>
                <a:sym typeface="Montserrat"/>
              </a:rPr>
              <a:t>The dataset is suitable for EDA because it contains clean, structured numerical and categorical features, and the initial visualizations (scatter plots, pairplots) show clear patterns and separations, indicating that meaningful insights and clusters can be identified.</a:t>
            </a:r>
          </a:p>
        </p:txBody>
      </p:sp>
      <p:sp>
        <p:nvSpPr>
          <p:cNvPr name="TextBox 19" id="19"/>
          <p:cNvSpPr txBox="true"/>
          <p:nvPr/>
        </p:nvSpPr>
        <p:spPr>
          <a:xfrm rot="0">
            <a:off x="775602" y="6053219"/>
            <a:ext cx="4725831" cy="2092326"/>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1. Data Quality Check</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No missing values found</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No duplicated records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Dataset is clean and ready for analysis</a:t>
            </a:r>
          </a:p>
          <a:p>
            <a:pPr algn="l">
              <a:lnSpc>
                <a:spcPts val="2799"/>
              </a:lnSpc>
              <a:spcBef>
                <a:spcPct val="0"/>
              </a:spcBef>
            </a:pPr>
          </a:p>
        </p:txBody>
      </p:sp>
      <p:sp>
        <p:nvSpPr>
          <p:cNvPr name="TextBox 20" id="20"/>
          <p:cNvSpPr txBox="true"/>
          <p:nvPr/>
        </p:nvSpPr>
        <p:spPr>
          <a:xfrm rot="0">
            <a:off x="6437225" y="6043694"/>
            <a:ext cx="5413551" cy="2414815"/>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2. Dataset Overview</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Total features: 5 (Gender, Age, Annual Income, Spending Score, CustomerID)</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Gender → Categorical</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Age, Income, Spending Score → Numerical</a:t>
            </a:r>
          </a:p>
          <a:p>
            <a:pPr algn="l">
              <a:lnSpc>
                <a:spcPts val="2800"/>
              </a:lnSpc>
              <a:spcBef>
                <a:spcPct val="0"/>
              </a:spcBef>
            </a:pPr>
          </a:p>
        </p:txBody>
      </p:sp>
      <p:sp>
        <p:nvSpPr>
          <p:cNvPr name="TextBox 21" id="21"/>
          <p:cNvSpPr txBox="true"/>
          <p:nvPr/>
        </p:nvSpPr>
        <p:spPr>
          <a:xfrm rot="0">
            <a:off x="12452035" y="6043694"/>
            <a:ext cx="5140730" cy="1721235"/>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3. Gender Distribution</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Females slightly higher than males</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Mall attracts a balanced mix of male and female customers</a:t>
            </a:r>
          </a:p>
          <a:p>
            <a:pPr algn="l">
              <a:lnSpc>
                <a:spcPts val="28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519975" y="5143500"/>
            <a:ext cx="7707515" cy="77075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a:ln cap="sq">
              <a:no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682288" y="3693851"/>
            <a:ext cx="3659082" cy="2072273"/>
            <a:chOff x="0" y="0"/>
            <a:chExt cx="575567" cy="325965"/>
          </a:xfrm>
        </p:grpSpPr>
        <p:sp>
          <p:nvSpPr>
            <p:cNvPr name="Freeform 8" id="8"/>
            <p:cNvSpPr/>
            <p:nvPr/>
          </p:nvSpPr>
          <p:spPr>
            <a:xfrm flipH="false" flipV="false" rot="0">
              <a:off x="36999" y="16726"/>
              <a:ext cx="501569" cy="292513"/>
            </a:xfrm>
            <a:custGeom>
              <a:avLst/>
              <a:gdLst/>
              <a:ahLst/>
              <a:cxnLst/>
              <a:rect r="r" b="b" t="t" l="l"/>
              <a:pathLst>
                <a:path h="292513" w="501569">
                  <a:moveTo>
                    <a:pt x="306016" y="14554"/>
                  </a:moveTo>
                  <a:lnTo>
                    <a:pt x="483336" y="114977"/>
                  </a:lnTo>
                  <a:cubicBezTo>
                    <a:pt x="494604" y="121358"/>
                    <a:pt x="501569" y="133307"/>
                    <a:pt x="501569" y="146256"/>
                  </a:cubicBezTo>
                  <a:cubicBezTo>
                    <a:pt x="501569" y="159206"/>
                    <a:pt x="494604" y="171155"/>
                    <a:pt x="483336" y="177536"/>
                  </a:cubicBezTo>
                  <a:lnTo>
                    <a:pt x="306016" y="277959"/>
                  </a:lnTo>
                  <a:cubicBezTo>
                    <a:pt x="271752" y="297364"/>
                    <a:pt x="229817" y="297364"/>
                    <a:pt x="195553" y="277959"/>
                  </a:cubicBezTo>
                  <a:lnTo>
                    <a:pt x="18233" y="177536"/>
                  </a:lnTo>
                  <a:cubicBezTo>
                    <a:pt x="6965" y="171155"/>
                    <a:pt x="0" y="159206"/>
                    <a:pt x="0" y="146256"/>
                  </a:cubicBezTo>
                  <a:cubicBezTo>
                    <a:pt x="0" y="133307"/>
                    <a:pt x="6965" y="121358"/>
                    <a:pt x="18233" y="114977"/>
                  </a:cubicBezTo>
                  <a:lnTo>
                    <a:pt x="195553" y="14554"/>
                  </a:lnTo>
                  <a:cubicBezTo>
                    <a:pt x="229817" y="-4851"/>
                    <a:pt x="271752" y="-4851"/>
                    <a:pt x="306016" y="14554"/>
                  </a:cubicBezTo>
                  <a:close/>
                </a:path>
              </a:pathLst>
            </a:custGeom>
            <a:blipFill>
              <a:blip r:embed="rId6"/>
              <a:stretch>
                <a:fillRect l="-3629" t="-1668" r="-3629" b="-1668"/>
              </a:stretch>
            </a:blipFill>
          </p:spPr>
        </p:sp>
      </p:grpSp>
      <p:grpSp>
        <p:nvGrpSpPr>
          <p:cNvPr name="Group 9" id="9"/>
          <p:cNvGrpSpPr/>
          <p:nvPr/>
        </p:nvGrpSpPr>
        <p:grpSpPr>
          <a:xfrm rot="0">
            <a:off x="6976466" y="3682745"/>
            <a:ext cx="3425734" cy="2083379"/>
            <a:chOff x="0" y="0"/>
            <a:chExt cx="538862" cy="327712"/>
          </a:xfrm>
        </p:grpSpPr>
        <p:sp>
          <p:nvSpPr>
            <p:cNvPr name="Freeform 10" id="10"/>
            <p:cNvSpPr/>
            <p:nvPr/>
          </p:nvSpPr>
          <p:spPr>
            <a:xfrm flipH="false" flipV="false" rot="0">
              <a:off x="38119" y="18997"/>
              <a:ext cx="462623" cy="289717"/>
            </a:xfrm>
            <a:custGeom>
              <a:avLst/>
              <a:gdLst/>
              <a:ahLst/>
              <a:cxnLst/>
              <a:rect r="r" b="b" t="t" l="l"/>
              <a:pathLst>
                <a:path h="289717" w="462623">
                  <a:moveTo>
                    <a:pt x="289239" y="16231"/>
                  </a:moveTo>
                  <a:lnTo>
                    <a:pt x="442816" y="109630"/>
                  </a:lnTo>
                  <a:cubicBezTo>
                    <a:pt x="455116" y="117110"/>
                    <a:pt x="462623" y="130464"/>
                    <a:pt x="462623" y="144859"/>
                  </a:cubicBezTo>
                  <a:cubicBezTo>
                    <a:pt x="462623" y="159254"/>
                    <a:pt x="455116" y="172607"/>
                    <a:pt x="442816" y="180087"/>
                  </a:cubicBezTo>
                  <a:lnTo>
                    <a:pt x="289239" y="273486"/>
                  </a:lnTo>
                  <a:cubicBezTo>
                    <a:pt x="253653" y="295128"/>
                    <a:pt x="208971" y="295128"/>
                    <a:pt x="173385" y="273486"/>
                  </a:cubicBezTo>
                  <a:lnTo>
                    <a:pt x="19808" y="180087"/>
                  </a:lnTo>
                  <a:cubicBezTo>
                    <a:pt x="7508" y="172607"/>
                    <a:pt x="0" y="159254"/>
                    <a:pt x="0" y="144859"/>
                  </a:cubicBezTo>
                  <a:cubicBezTo>
                    <a:pt x="0" y="130464"/>
                    <a:pt x="7508" y="117110"/>
                    <a:pt x="19808" y="109630"/>
                  </a:cubicBezTo>
                  <a:lnTo>
                    <a:pt x="173385" y="16231"/>
                  </a:lnTo>
                  <a:cubicBezTo>
                    <a:pt x="208971" y="-5410"/>
                    <a:pt x="253653" y="-5410"/>
                    <a:pt x="289239" y="16231"/>
                  </a:cubicBezTo>
                  <a:close/>
                </a:path>
              </a:pathLst>
            </a:custGeom>
            <a:blipFill>
              <a:blip r:embed="rId7"/>
              <a:stretch>
                <a:fillRect l="-9993" t="-2209" r="-9993" b="-2209"/>
              </a:stretch>
            </a:blipFill>
          </p:spPr>
        </p:sp>
      </p:grpSp>
      <p:grpSp>
        <p:nvGrpSpPr>
          <p:cNvPr name="Group 11" id="11"/>
          <p:cNvGrpSpPr/>
          <p:nvPr/>
        </p:nvGrpSpPr>
        <p:grpSpPr>
          <a:xfrm rot="0">
            <a:off x="12976315" y="3519617"/>
            <a:ext cx="3472452" cy="2246507"/>
            <a:chOff x="0" y="0"/>
            <a:chExt cx="546211" cy="353371"/>
          </a:xfrm>
        </p:grpSpPr>
        <p:sp>
          <p:nvSpPr>
            <p:cNvPr name="Freeform 12" id="12"/>
            <p:cNvSpPr/>
            <p:nvPr/>
          </p:nvSpPr>
          <p:spPr>
            <a:xfrm flipH="false" flipV="false" rot="0">
              <a:off x="36391" y="19750"/>
              <a:ext cx="473429" cy="313872"/>
            </a:xfrm>
            <a:custGeom>
              <a:avLst/>
              <a:gdLst/>
              <a:ahLst/>
              <a:cxnLst/>
              <a:rect r="r" b="b" t="t" l="l"/>
              <a:pathLst>
                <a:path h="313872" w="473429">
                  <a:moveTo>
                    <a:pt x="292872" y="16582"/>
                  </a:moveTo>
                  <a:lnTo>
                    <a:pt x="453662" y="120604"/>
                  </a:lnTo>
                  <a:cubicBezTo>
                    <a:pt x="465987" y="128578"/>
                    <a:pt x="473429" y="142256"/>
                    <a:pt x="473429" y="156936"/>
                  </a:cubicBezTo>
                  <a:cubicBezTo>
                    <a:pt x="473429" y="171615"/>
                    <a:pt x="465987" y="185294"/>
                    <a:pt x="453662" y="193267"/>
                  </a:cubicBezTo>
                  <a:lnTo>
                    <a:pt x="292872" y="297290"/>
                  </a:lnTo>
                  <a:cubicBezTo>
                    <a:pt x="258698" y="319399"/>
                    <a:pt x="214731" y="319399"/>
                    <a:pt x="180556" y="297290"/>
                  </a:cubicBezTo>
                  <a:lnTo>
                    <a:pt x="19767" y="193267"/>
                  </a:lnTo>
                  <a:cubicBezTo>
                    <a:pt x="7442" y="185294"/>
                    <a:pt x="0" y="171615"/>
                    <a:pt x="0" y="156936"/>
                  </a:cubicBezTo>
                  <a:cubicBezTo>
                    <a:pt x="0" y="142256"/>
                    <a:pt x="7442" y="128578"/>
                    <a:pt x="19767" y="120604"/>
                  </a:cubicBezTo>
                  <a:lnTo>
                    <a:pt x="180556" y="16582"/>
                  </a:lnTo>
                  <a:cubicBezTo>
                    <a:pt x="214731" y="-5528"/>
                    <a:pt x="258698" y="-5528"/>
                    <a:pt x="292872" y="16582"/>
                  </a:cubicBezTo>
                  <a:close/>
                </a:path>
              </a:pathLst>
            </a:custGeom>
            <a:blipFill>
              <a:blip r:embed="rId8"/>
              <a:stretch>
                <a:fillRect l="-11637" t="-2063" r="-11637" b="-2063"/>
              </a:stretch>
            </a:blipFill>
          </p:spPr>
        </p:sp>
      </p:grpSp>
      <p:sp>
        <p:nvSpPr>
          <p:cNvPr name="TextBox 13" id="13"/>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4" id="14"/>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15" id="15"/>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16" id="16"/>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17" id="17"/>
          <p:cNvSpPr txBox="true"/>
          <p:nvPr/>
        </p:nvSpPr>
        <p:spPr>
          <a:xfrm rot="0">
            <a:off x="2021598" y="1944949"/>
            <a:ext cx="5741038" cy="693756"/>
          </a:xfrm>
          <a:prstGeom prst="rect">
            <a:avLst/>
          </a:prstGeom>
        </p:spPr>
        <p:txBody>
          <a:bodyPr anchor="t" rtlCol="false" tIns="0" lIns="0" bIns="0" rIns="0">
            <a:spAutoFit/>
          </a:bodyPr>
          <a:lstStyle/>
          <a:p>
            <a:pPr algn="l">
              <a:lnSpc>
                <a:spcPts val="5184"/>
              </a:lnSpc>
            </a:pPr>
            <a:r>
              <a:rPr lang="en-US" sz="5184">
                <a:solidFill>
                  <a:srgbClr val="FFFFFF"/>
                </a:solidFill>
                <a:latin typeface="Bicubik"/>
                <a:ea typeface="Bicubik"/>
                <a:cs typeface="Bicubik"/>
                <a:sym typeface="Bicubik"/>
              </a:rPr>
              <a:t>EDA Summary</a:t>
            </a:r>
          </a:p>
        </p:txBody>
      </p:sp>
      <p:sp>
        <p:nvSpPr>
          <p:cNvPr name="TextBox 18" id="18"/>
          <p:cNvSpPr txBox="true"/>
          <p:nvPr/>
        </p:nvSpPr>
        <p:spPr>
          <a:xfrm rot="0">
            <a:off x="775602" y="6053219"/>
            <a:ext cx="4725831" cy="3502026"/>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4. Age Distribution</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Majority customers are 20–40 years old</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Very few customers above 50 years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Indicates mall is more popular among young &amp; middle-aged consumers</a:t>
            </a:r>
          </a:p>
          <a:p>
            <a:pPr algn="l">
              <a:lnSpc>
                <a:spcPts val="2799"/>
              </a:lnSpc>
            </a:pPr>
          </a:p>
          <a:p>
            <a:pPr algn="l">
              <a:lnSpc>
                <a:spcPts val="2799"/>
              </a:lnSpc>
              <a:spcBef>
                <a:spcPct val="0"/>
              </a:spcBef>
            </a:pPr>
          </a:p>
        </p:txBody>
      </p:sp>
      <p:sp>
        <p:nvSpPr>
          <p:cNvPr name="TextBox 19" id="19"/>
          <p:cNvSpPr txBox="true"/>
          <p:nvPr/>
        </p:nvSpPr>
        <p:spPr>
          <a:xfrm rot="0">
            <a:off x="6437225" y="6043694"/>
            <a:ext cx="5413551" cy="3108395"/>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5. Annual Income vs. Spending Score</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Spending behavior is not directly related to income</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Some high-income customers spend less and vice versa</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Visible scattered patterns hint towards natural clustering</a:t>
            </a:r>
          </a:p>
          <a:p>
            <a:pPr algn="l">
              <a:lnSpc>
                <a:spcPts val="2800"/>
              </a:lnSpc>
            </a:pPr>
          </a:p>
          <a:p>
            <a:pPr algn="l">
              <a:lnSpc>
                <a:spcPts val="2800"/>
              </a:lnSpc>
              <a:spcBef>
                <a:spcPct val="0"/>
              </a:spcBef>
            </a:pPr>
          </a:p>
        </p:txBody>
      </p:sp>
      <p:sp>
        <p:nvSpPr>
          <p:cNvPr name="TextBox 20" id="20"/>
          <p:cNvSpPr txBox="true"/>
          <p:nvPr/>
        </p:nvSpPr>
        <p:spPr>
          <a:xfrm rot="0">
            <a:off x="12452035" y="6043694"/>
            <a:ext cx="5140730" cy="2761605"/>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6. Pairplot Insights</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Shows relationships between Age, Income, and Spending Score</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Clear separation patterns indicate suitability for K-Means clustering</a:t>
            </a:r>
          </a:p>
          <a:p>
            <a:pPr algn="l" marL="431919" indent="-215960" lvl="1">
              <a:lnSpc>
                <a:spcPts val="2800"/>
              </a:lnSpc>
              <a:buFont typeface="Arial"/>
              <a:buChar char="•"/>
            </a:pPr>
            <a:r>
              <a:rPr lang="en-US" sz="2000">
                <a:solidFill>
                  <a:srgbClr val="FFFFFF"/>
                </a:solidFill>
                <a:latin typeface="Montserrat"/>
                <a:ea typeface="Montserrat"/>
                <a:cs typeface="Montserrat"/>
                <a:sym typeface="Montserrat"/>
              </a:rPr>
              <a:t>Confirms presence of different customer behavior groups</a:t>
            </a:r>
          </a:p>
          <a:p>
            <a:pPr algn="l">
              <a:lnSpc>
                <a:spcPts val="28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0" y="5138810"/>
            <a:ext cx="10296380" cy="102963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3182703"/>
            <a:ext cx="7242609" cy="6075597"/>
            <a:chOff x="0" y="0"/>
            <a:chExt cx="1122070" cy="941269"/>
          </a:xfrm>
        </p:grpSpPr>
        <p:sp>
          <p:nvSpPr>
            <p:cNvPr name="Freeform 8" id="8"/>
            <p:cNvSpPr/>
            <p:nvPr/>
          </p:nvSpPr>
          <p:spPr>
            <a:xfrm flipH="false" flipV="false" rot="0">
              <a:off x="0" y="0"/>
              <a:ext cx="1122070" cy="941269"/>
            </a:xfrm>
            <a:custGeom>
              <a:avLst/>
              <a:gdLst/>
              <a:ahLst/>
              <a:cxnLst/>
              <a:rect r="r" b="b" t="t" l="l"/>
              <a:pathLst>
                <a:path h="941269" w="1122070">
                  <a:moveTo>
                    <a:pt x="24586" y="0"/>
                  </a:moveTo>
                  <a:lnTo>
                    <a:pt x="1097484" y="0"/>
                  </a:lnTo>
                  <a:cubicBezTo>
                    <a:pt x="1104005" y="0"/>
                    <a:pt x="1110258" y="2590"/>
                    <a:pt x="1114869" y="7201"/>
                  </a:cubicBezTo>
                  <a:cubicBezTo>
                    <a:pt x="1119479" y="11812"/>
                    <a:pt x="1122070" y="18065"/>
                    <a:pt x="1122070" y="24586"/>
                  </a:cubicBezTo>
                  <a:lnTo>
                    <a:pt x="1122070" y="916683"/>
                  </a:lnTo>
                  <a:cubicBezTo>
                    <a:pt x="1122070" y="923204"/>
                    <a:pt x="1119479" y="929457"/>
                    <a:pt x="1114869" y="934068"/>
                  </a:cubicBezTo>
                  <a:cubicBezTo>
                    <a:pt x="1110258" y="938679"/>
                    <a:pt x="1104005" y="941269"/>
                    <a:pt x="1097484" y="941269"/>
                  </a:cubicBezTo>
                  <a:lnTo>
                    <a:pt x="24586" y="941269"/>
                  </a:lnTo>
                  <a:cubicBezTo>
                    <a:pt x="18065" y="941269"/>
                    <a:pt x="11812" y="938679"/>
                    <a:pt x="7201" y="934068"/>
                  </a:cubicBezTo>
                  <a:cubicBezTo>
                    <a:pt x="2590" y="929457"/>
                    <a:pt x="0" y="923204"/>
                    <a:pt x="0" y="916683"/>
                  </a:cubicBezTo>
                  <a:lnTo>
                    <a:pt x="0" y="24586"/>
                  </a:lnTo>
                  <a:cubicBezTo>
                    <a:pt x="0" y="18065"/>
                    <a:pt x="2590" y="11812"/>
                    <a:pt x="7201" y="7201"/>
                  </a:cubicBezTo>
                  <a:cubicBezTo>
                    <a:pt x="11812" y="2590"/>
                    <a:pt x="18065" y="0"/>
                    <a:pt x="24586" y="0"/>
                  </a:cubicBezTo>
                  <a:close/>
                </a:path>
              </a:pathLst>
            </a:custGeom>
            <a:blipFill>
              <a:blip r:embed="rId6"/>
              <a:stretch>
                <a:fillRect l="0" t="-592" r="0" b="-592"/>
              </a:stretch>
            </a:blipFill>
          </p:spPr>
        </p:sp>
      </p:grpSp>
      <p:sp>
        <p:nvSpPr>
          <p:cNvPr name="Freeform 9" id="9"/>
          <p:cNvSpPr/>
          <p:nvPr/>
        </p:nvSpPr>
        <p:spPr>
          <a:xfrm flipH="false" flipV="false" rot="0">
            <a:off x="9362551" y="3182703"/>
            <a:ext cx="7469460" cy="6075597"/>
          </a:xfrm>
          <a:custGeom>
            <a:avLst/>
            <a:gdLst/>
            <a:ahLst/>
            <a:cxnLst/>
            <a:rect r="r" b="b" t="t" l="l"/>
            <a:pathLst>
              <a:path h="6075597" w="7469460">
                <a:moveTo>
                  <a:pt x="0" y="0"/>
                </a:moveTo>
                <a:lnTo>
                  <a:pt x="7469460" y="0"/>
                </a:lnTo>
                <a:lnTo>
                  <a:pt x="7469460" y="6075597"/>
                </a:lnTo>
                <a:lnTo>
                  <a:pt x="0" y="6075597"/>
                </a:lnTo>
                <a:lnTo>
                  <a:pt x="0" y="0"/>
                </a:lnTo>
                <a:close/>
              </a:path>
            </a:pathLst>
          </a:custGeom>
          <a:blipFill>
            <a:blip r:embed="rId7"/>
            <a:stretch>
              <a:fillRect l="-3476" t="0" r="-3476" b="0"/>
            </a:stretch>
          </a:blipFill>
        </p:spPr>
      </p:sp>
      <p:sp>
        <p:nvSpPr>
          <p:cNvPr name="TextBox 10" id="10"/>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1" id="11"/>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12" id="12"/>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13" id="13"/>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14" id="14"/>
          <p:cNvSpPr txBox="true"/>
          <p:nvPr/>
        </p:nvSpPr>
        <p:spPr>
          <a:xfrm rot="0">
            <a:off x="1956098" y="1858625"/>
            <a:ext cx="5741038" cy="693756"/>
          </a:xfrm>
          <a:prstGeom prst="rect">
            <a:avLst/>
          </a:prstGeom>
        </p:spPr>
        <p:txBody>
          <a:bodyPr anchor="t" rtlCol="false" tIns="0" lIns="0" bIns="0" rIns="0">
            <a:spAutoFit/>
          </a:bodyPr>
          <a:lstStyle/>
          <a:p>
            <a:pPr algn="l">
              <a:lnSpc>
                <a:spcPts val="5184"/>
              </a:lnSpc>
            </a:pPr>
            <a:r>
              <a:rPr lang="en-US" sz="5184">
                <a:solidFill>
                  <a:srgbClr val="FFFFFF"/>
                </a:solidFill>
                <a:latin typeface="Bicubik"/>
                <a:ea typeface="Bicubik"/>
                <a:cs typeface="Bicubik"/>
                <a:sym typeface="Bicubik"/>
              </a:rPr>
              <a:t>EDA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67888" y="6479018"/>
            <a:ext cx="387155" cy="38715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867888" y="1028700"/>
            <a:ext cx="7000187" cy="4863117"/>
            <a:chOff x="0" y="0"/>
            <a:chExt cx="1084512" cy="753424"/>
          </a:xfrm>
        </p:grpSpPr>
        <p:sp>
          <p:nvSpPr>
            <p:cNvPr name="Freeform 8" id="8"/>
            <p:cNvSpPr/>
            <p:nvPr/>
          </p:nvSpPr>
          <p:spPr>
            <a:xfrm flipH="false" flipV="false" rot="0">
              <a:off x="0" y="0"/>
              <a:ext cx="1084512" cy="753424"/>
            </a:xfrm>
            <a:custGeom>
              <a:avLst/>
              <a:gdLst/>
              <a:ahLst/>
              <a:cxnLst/>
              <a:rect r="r" b="b" t="t" l="l"/>
              <a:pathLst>
                <a:path h="753424" w="1084512">
                  <a:moveTo>
                    <a:pt x="25437" y="0"/>
                  </a:moveTo>
                  <a:lnTo>
                    <a:pt x="1059075" y="0"/>
                  </a:lnTo>
                  <a:cubicBezTo>
                    <a:pt x="1073124" y="0"/>
                    <a:pt x="1084512" y="11389"/>
                    <a:pt x="1084512" y="25437"/>
                  </a:cubicBezTo>
                  <a:lnTo>
                    <a:pt x="1084512" y="727987"/>
                  </a:lnTo>
                  <a:cubicBezTo>
                    <a:pt x="1084512" y="742035"/>
                    <a:pt x="1073124" y="753424"/>
                    <a:pt x="1059075" y="753424"/>
                  </a:cubicBezTo>
                  <a:lnTo>
                    <a:pt x="25437" y="753424"/>
                  </a:lnTo>
                  <a:cubicBezTo>
                    <a:pt x="11389" y="753424"/>
                    <a:pt x="0" y="742035"/>
                    <a:pt x="0" y="727987"/>
                  </a:cubicBezTo>
                  <a:lnTo>
                    <a:pt x="0" y="25437"/>
                  </a:lnTo>
                  <a:cubicBezTo>
                    <a:pt x="0" y="11389"/>
                    <a:pt x="11389" y="0"/>
                    <a:pt x="25437" y="0"/>
                  </a:cubicBezTo>
                  <a:close/>
                </a:path>
              </a:pathLst>
            </a:custGeom>
            <a:blipFill>
              <a:blip r:embed="rId6"/>
              <a:stretch>
                <a:fillRect l="-1364" t="0" r="-1364" b="0"/>
              </a:stretch>
            </a:blipFill>
          </p:spPr>
        </p:sp>
      </p:grpSp>
      <p:grpSp>
        <p:nvGrpSpPr>
          <p:cNvPr name="Group 9" id="9"/>
          <p:cNvGrpSpPr/>
          <p:nvPr/>
        </p:nvGrpSpPr>
        <p:grpSpPr>
          <a:xfrm rot="0">
            <a:off x="9831824" y="4925765"/>
            <a:ext cx="7000187" cy="4725123"/>
            <a:chOff x="0" y="0"/>
            <a:chExt cx="1084512" cy="732045"/>
          </a:xfrm>
        </p:grpSpPr>
        <p:sp>
          <p:nvSpPr>
            <p:cNvPr name="Freeform 10" id="10"/>
            <p:cNvSpPr/>
            <p:nvPr/>
          </p:nvSpPr>
          <p:spPr>
            <a:xfrm flipH="false" flipV="false" rot="0">
              <a:off x="0" y="0"/>
              <a:ext cx="1084512" cy="732045"/>
            </a:xfrm>
            <a:custGeom>
              <a:avLst/>
              <a:gdLst/>
              <a:ahLst/>
              <a:cxnLst/>
              <a:rect r="r" b="b" t="t" l="l"/>
              <a:pathLst>
                <a:path h="732045" w="1084512">
                  <a:moveTo>
                    <a:pt x="25437" y="0"/>
                  </a:moveTo>
                  <a:lnTo>
                    <a:pt x="1059075" y="0"/>
                  </a:lnTo>
                  <a:cubicBezTo>
                    <a:pt x="1073124" y="0"/>
                    <a:pt x="1084512" y="11389"/>
                    <a:pt x="1084512" y="25437"/>
                  </a:cubicBezTo>
                  <a:lnTo>
                    <a:pt x="1084512" y="706608"/>
                  </a:lnTo>
                  <a:cubicBezTo>
                    <a:pt x="1084512" y="720657"/>
                    <a:pt x="1073124" y="732045"/>
                    <a:pt x="1059075" y="732045"/>
                  </a:cubicBezTo>
                  <a:lnTo>
                    <a:pt x="25437" y="732045"/>
                  </a:lnTo>
                  <a:cubicBezTo>
                    <a:pt x="11389" y="732045"/>
                    <a:pt x="0" y="720657"/>
                    <a:pt x="0" y="706608"/>
                  </a:cubicBezTo>
                  <a:lnTo>
                    <a:pt x="0" y="25437"/>
                  </a:lnTo>
                  <a:cubicBezTo>
                    <a:pt x="0" y="11389"/>
                    <a:pt x="11389" y="0"/>
                    <a:pt x="25437" y="0"/>
                  </a:cubicBezTo>
                  <a:close/>
                </a:path>
              </a:pathLst>
            </a:custGeom>
            <a:blipFill>
              <a:blip r:embed="rId7"/>
              <a:stretch>
                <a:fillRect l="-265" t="0" r="-265" b="0"/>
              </a:stretch>
            </a:blipFill>
          </p:spPr>
        </p:sp>
      </p:grpSp>
      <p:grpSp>
        <p:nvGrpSpPr>
          <p:cNvPr name="Group 11" id="11"/>
          <p:cNvGrpSpPr/>
          <p:nvPr/>
        </p:nvGrpSpPr>
        <p:grpSpPr>
          <a:xfrm rot="0">
            <a:off x="10196771" y="2981237"/>
            <a:ext cx="387155" cy="38715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5" id="15"/>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16" id="16"/>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17" id="17"/>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18" id="18"/>
          <p:cNvSpPr txBox="true"/>
          <p:nvPr/>
        </p:nvSpPr>
        <p:spPr>
          <a:xfrm rot="0">
            <a:off x="10196771" y="1679026"/>
            <a:ext cx="5741038" cy="1003541"/>
          </a:xfrm>
          <a:prstGeom prst="rect">
            <a:avLst/>
          </a:prstGeom>
        </p:spPr>
        <p:txBody>
          <a:bodyPr anchor="t" rtlCol="false" tIns="0" lIns="0" bIns="0" rIns="0">
            <a:spAutoFit/>
          </a:bodyPr>
          <a:lstStyle/>
          <a:p>
            <a:pPr algn="l">
              <a:lnSpc>
                <a:spcPts val="3884"/>
              </a:lnSpc>
            </a:pPr>
            <a:r>
              <a:rPr lang="en-US" sz="3884">
                <a:solidFill>
                  <a:srgbClr val="FFFFFF"/>
                </a:solidFill>
                <a:latin typeface="Bicubik"/>
                <a:ea typeface="Bicubik"/>
                <a:cs typeface="Bicubik"/>
                <a:sym typeface="Bicubik"/>
              </a:rPr>
              <a:t> Elbow Method &amp; Silhouette Score</a:t>
            </a:r>
          </a:p>
        </p:txBody>
      </p:sp>
      <p:sp>
        <p:nvSpPr>
          <p:cNvPr name="TextBox 19" id="19"/>
          <p:cNvSpPr txBox="true"/>
          <p:nvPr/>
        </p:nvSpPr>
        <p:spPr>
          <a:xfrm rot="0">
            <a:off x="2810393" y="6440918"/>
            <a:ext cx="5115175" cy="16567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The Silhouette Score evaluates clustering quality by measuring how well-separated and well-assigned the data points are, with higher values (closer to 1) indicating better cluster formation.</a:t>
            </a:r>
          </a:p>
        </p:txBody>
      </p:sp>
      <p:sp>
        <p:nvSpPr>
          <p:cNvPr name="TextBox 20" id="20"/>
          <p:cNvSpPr txBox="true"/>
          <p:nvPr/>
        </p:nvSpPr>
        <p:spPr>
          <a:xfrm rot="0">
            <a:off x="11128805" y="2943137"/>
            <a:ext cx="5115175" cy="16567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The Elbow Method identifies the optimal number of clusters by plotting K vs. WCSS and selecting the point where the curve sharply bends, after which further clusters give minimal improvement.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0"/>
            </a:stretch>
          </a:blipFill>
        </p:spPr>
      </p:sp>
      <p:sp>
        <p:nvSpPr>
          <p:cNvPr name="Freeform 3" id="3"/>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985003" y="1223100"/>
            <a:ext cx="12274297" cy="4822820"/>
          </a:xfrm>
          <a:prstGeom prst="rect">
            <a:avLst/>
          </a:prstGeom>
        </p:spPr>
        <p:txBody>
          <a:bodyPr anchor="t" rtlCol="false" tIns="0" lIns="0" bIns="0" rIns="0">
            <a:spAutoFit/>
          </a:bodyPr>
          <a:lstStyle/>
          <a:p>
            <a:pPr algn="r">
              <a:lnSpc>
                <a:spcPts val="19250"/>
              </a:lnSpc>
              <a:spcBef>
                <a:spcPct val="0"/>
              </a:spcBef>
            </a:pPr>
            <a:r>
              <a:rPr lang="en-US" sz="13750">
                <a:solidFill>
                  <a:srgbClr val="FFFFFF"/>
                </a:solidFill>
                <a:latin typeface="Bicubik"/>
                <a:ea typeface="Bicubik"/>
                <a:cs typeface="Bicubik"/>
                <a:sym typeface="Bicubik"/>
              </a:rPr>
              <a:t>Cluster Insights</a:t>
            </a:r>
          </a:p>
        </p:txBody>
      </p:sp>
      <p:sp>
        <p:nvSpPr>
          <p:cNvPr name="TextBox 6" id="6"/>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7" id="7"/>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8" id="8"/>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9" id="9"/>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grpSp>
        <p:nvGrpSpPr>
          <p:cNvPr name="Group 10" id="10"/>
          <p:cNvGrpSpPr/>
          <p:nvPr/>
        </p:nvGrpSpPr>
        <p:grpSpPr>
          <a:xfrm rot="0">
            <a:off x="-2456281" y="1138149"/>
            <a:ext cx="10296380" cy="8848452"/>
            <a:chOff x="0" y="0"/>
            <a:chExt cx="812800" cy="698500"/>
          </a:xfrm>
        </p:grpSpPr>
        <p:sp>
          <p:nvSpPr>
            <p:cNvPr name="Freeform 11" id="1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93186"/>
            </a:solidFill>
          </p:spPr>
        </p:sp>
        <p:sp>
          <p:nvSpPr>
            <p:cNvPr name="TextBox 12" id="12"/>
            <p:cNvSpPr txBox="true"/>
            <p:nvPr/>
          </p:nvSpPr>
          <p:spPr>
            <a:xfrm>
              <a:off x="114300" y="-38100"/>
              <a:ext cx="584200" cy="736600"/>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028700" y="4678137"/>
            <a:ext cx="5396555" cy="1739901"/>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Montserrat"/>
                <a:ea typeface="Montserrat"/>
                <a:cs typeface="Montserrat"/>
                <a:sym typeface="Montserrat"/>
              </a:rPr>
              <a:t>K-Means clustering groups similar data points into K clusters by assigning points to the nearest centroid and updating the centroids until stable. It helps find natural patterns in customer behavior.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38080" y="4297502"/>
            <a:ext cx="8431748" cy="843174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028700" y="1028700"/>
            <a:ext cx="8229600" cy="8229600"/>
            <a:chOff x="0" y="0"/>
            <a:chExt cx="812800" cy="812800"/>
          </a:xfrm>
        </p:grpSpPr>
        <p:sp>
          <p:nvSpPr>
            <p:cNvPr name="Freeform 8" id="8"/>
            <p:cNvSpPr/>
            <p:nvPr/>
          </p:nvSpPr>
          <p:spPr>
            <a:xfrm flipH="false" flipV="false" rot="0">
              <a:off x="11690" y="11690"/>
              <a:ext cx="789420" cy="789420"/>
            </a:xfrm>
            <a:custGeom>
              <a:avLst/>
              <a:gdLst/>
              <a:ahLst/>
              <a:cxnLst/>
              <a:rect r="r" b="b" t="t" l="l"/>
              <a:pathLst>
                <a:path h="789420" w="789420">
                  <a:moveTo>
                    <a:pt x="414666" y="8266"/>
                  </a:moveTo>
                  <a:lnTo>
                    <a:pt x="781154" y="374754"/>
                  </a:lnTo>
                  <a:cubicBezTo>
                    <a:pt x="786447" y="380047"/>
                    <a:pt x="789420" y="387225"/>
                    <a:pt x="789420" y="394710"/>
                  </a:cubicBezTo>
                  <a:cubicBezTo>
                    <a:pt x="789420" y="402195"/>
                    <a:pt x="786447" y="409373"/>
                    <a:pt x="781154" y="414666"/>
                  </a:cubicBezTo>
                  <a:lnTo>
                    <a:pt x="414666" y="781154"/>
                  </a:lnTo>
                  <a:cubicBezTo>
                    <a:pt x="409373" y="786447"/>
                    <a:pt x="402195" y="789420"/>
                    <a:pt x="394710" y="789420"/>
                  </a:cubicBezTo>
                  <a:cubicBezTo>
                    <a:pt x="387225" y="789420"/>
                    <a:pt x="380047" y="786447"/>
                    <a:pt x="374754" y="781154"/>
                  </a:cubicBezTo>
                  <a:lnTo>
                    <a:pt x="8266" y="414666"/>
                  </a:lnTo>
                  <a:cubicBezTo>
                    <a:pt x="2973" y="409373"/>
                    <a:pt x="0" y="402195"/>
                    <a:pt x="0" y="394710"/>
                  </a:cubicBezTo>
                  <a:cubicBezTo>
                    <a:pt x="0" y="387225"/>
                    <a:pt x="2973" y="380047"/>
                    <a:pt x="8266" y="374754"/>
                  </a:cubicBezTo>
                  <a:lnTo>
                    <a:pt x="374754" y="8266"/>
                  </a:lnTo>
                  <a:cubicBezTo>
                    <a:pt x="380047" y="2973"/>
                    <a:pt x="387225" y="0"/>
                    <a:pt x="394710" y="0"/>
                  </a:cubicBezTo>
                  <a:cubicBezTo>
                    <a:pt x="402195" y="0"/>
                    <a:pt x="409373" y="2973"/>
                    <a:pt x="414666" y="8266"/>
                  </a:cubicBezTo>
                  <a:close/>
                </a:path>
              </a:pathLst>
            </a:custGeom>
            <a:blipFill>
              <a:blip r:embed="rId6"/>
              <a:stretch>
                <a:fillRect l="0" t="-3846" r="0" b="-3846"/>
              </a:stretch>
            </a:blipFill>
          </p:spPr>
        </p:sp>
      </p:grpSp>
      <p:grpSp>
        <p:nvGrpSpPr>
          <p:cNvPr name="Group 9" id="9"/>
          <p:cNvGrpSpPr/>
          <p:nvPr/>
        </p:nvGrpSpPr>
        <p:grpSpPr>
          <a:xfrm rot="0">
            <a:off x="10003194" y="3596657"/>
            <a:ext cx="387155" cy="3871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003194" y="4877545"/>
            <a:ext cx="387155" cy="3871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0008048" y="6674595"/>
            <a:ext cx="387155" cy="3871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9" id="19"/>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20" id="20"/>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21" id="21"/>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22" id="22"/>
          <p:cNvSpPr txBox="true"/>
          <p:nvPr/>
        </p:nvSpPr>
        <p:spPr>
          <a:xfrm rot="0">
            <a:off x="10201626" y="1498222"/>
            <a:ext cx="6844030" cy="1376921"/>
          </a:xfrm>
          <a:prstGeom prst="rect">
            <a:avLst/>
          </a:prstGeom>
        </p:spPr>
        <p:txBody>
          <a:bodyPr anchor="t" rtlCol="false" tIns="0" lIns="0" bIns="0" rIns="0">
            <a:spAutoFit/>
          </a:bodyPr>
          <a:lstStyle/>
          <a:p>
            <a:pPr algn="l">
              <a:lnSpc>
                <a:spcPts val="3584"/>
              </a:lnSpc>
            </a:pPr>
            <a:r>
              <a:rPr lang="en-US" sz="3584">
                <a:solidFill>
                  <a:srgbClr val="FFFFFF"/>
                </a:solidFill>
                <a:latin typeface="Bicubik"/>
                <a:ea typeface="Bicubik"/>
                <a:cs typeface="Bicubik"/>
                <a:sym typeface="Bicubik"/>
              </a:rPr>
              <a:t>Cluster 0 – Conservative Mature Shoppers</a:t>
            </a:r>
          </a:p>
        </p:txBody>
      </p:sp>
      <p:sp>
        <p:nvSpPr>
          <p:cNvPr name="TextBox 23" id="23"/>
          <p:cNvSpPr txBox="true"/>
          <p:nvPr/>
        </p:nvSpPr>
        <p:spPr>
          <a:xfrm rot="0">
            <a:off x="10946253" y="3568082"/>
            <a:ext cx="5648742" cy="902335"/>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Older customers (~56 years), </a:t>
            </a:r>
            <a:r>
              <a:rPr lang="en-US" sz="1999">
                <a:solidFill>
                  <a:srgbClr val="FFFFFF"/>
                </a:solidFill>
                <a:latin typeface="Montserrat"/>
                <a:ea typeface="Montserrat"/>
                <a:cs typeface="Montserrat"/>
                <a:sym typeface="Montserrat"/>
              </a:rPr>
              <a:t>Moderate income, Average spending score</a:t>
            </a:r>
          </a:p>
          <a:p>
            <a:pPr algn="l">
              <a:lnSpc>
                <a:spcPts val="1679"/>
              </a:lnSpc>
              <a:spcBef>
                <a:spcPct val="0"/>
              </a:spcBef>
            </a:pPr>
          </a:p>
        </p:txBody>
      </p:sp>
      <p:sp>
        <p:nvSpPr>
          <p:cNvPr name="TextBox 24" id="24"/>
          <p:cNvSpPr txBox="true"/>
          <p:nvPr/>
        </p:nvSpPr>
        <p:spPr>
          <a:xfrm rot="0">
            <a:off x="10946253" y="4848970"/>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Behavior:</a:t>
            </a:r>
          </a:p>
          <a:p>
            <a:pPr algn="l">
              <a:lnSpc>
                <a:spcPts val="2799"/>
              </a:lnSpc>
              <a:spcBef>
                <a:spcPct val="0"/>
              </a:spcBef>
            </a:pPr>
            <a:r>
              <a:rPr lang="en-US" sz="1999">
                <a:solidFill>
                  <a:srgbClr val="FFFFFF"/>
                </a:solidFill>
                <a:latin typeface="Montserrat"/>
                <a:ea typeface="Montserrat"/>
                <a:cs typeface="Montserrat"/>
                <a:sym typeface="Montserrat"/>
              </a:rPr>
              <a:t> → Value-focused, stable purchasing patterns, not influenced by trends.</a:t>
            </a:r>
          </a:p>
        </p:txBody>
      </p:sp>
      <p:sp>
        <p:nvSpPr>
          <p:cNvPr name="TextBox 25" id="25"/>
          <p:cNvSpPr txBox="true"/>
          <p:nvPr/>
        </p:nvSpPr>
        <p:spPr>
          <a:xfrm rot="0">
            <a:off x="10946253" y="6646020"/>
            <a:ext cx="5648742" cy="2524126"/>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Marketing Strategy:</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Promote reliability, comfort-based products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Offer loyalty rewards rather than flashy discounts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Send personalized offers for essentials</a:t>
            </a:r>
          </a:p>
          <a:p>
            <a:pPr algn="l">
              <a:lnSpc>
                <a:spcPts val="34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C3A5B">
                <a:alpha val="100000"/>
              </a:srgbClr>
            </a:gs>
            <a:gs pos="100000">
              <a:srgbClr val="2F91B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302540" y="398500"/>
            <a:ext cx="292455" cy="321058"/>
          </a:xfrm>
          <a:custGeom>
            <a:avLst/>
            <a:gdLst/>
            <a:ahLst/>
            <a:cxnLst/>
            <a:rect r="r" b="b" t="t" l="l"/>
            <a:pathLst>
              <a:path h="321058" w="292455">
                <a:moveTo>
                  <a:pt x="0" y="0"/>
                </a:moveTo>
                <a:lnTo>
                  <a:pt x="292455" y="0"/>
                </a:lnTo>
                <a:lnTo>
                  <a:pt x="292455" y="321058"/>
                </a:lnTo>
                <a:lnTo>
                  <a:pt x="0" y="321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2011" y="435504"/>
            <a:ext cx="427289" cy="247051"/>
          </a:xfrm>
          <a:custGeom>
            <a:avLst/>
            <a:gdLst/>
            <a:ahLst/>
            <a:cxnLst/>
            <a:rect r="r" b="b" t="t" l="l"/>
            <a:pathLst>
              <a:path h="247051" w="427289">
                <a:moveTo>
                  <a:pt x="0" y="0"/>
                </a:moveTo>
                <a:lnTo>
                  <a:pt x="427289" y="0"/>
                </a:lnTo>
                <a:lnTo>
                  <a:pt x="427289" y="247051"/>
                </a:lnTo>
                <a:lnTo>
                  <a:pt x="0" y="24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38080" y="4297502"/>
            <a:ext cx="8431748" cy="843174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028700" y="1028700"/>
            <a:ext cx="8229600" cy="8229600"/>
            <a:chOff x="0" y="0"/>
            <a:chExt cx="812800" cy="812800"/>
          </a:xfrm>
        </p:grpSpPr>
        <p:sp>
          <p:nvSpPr>
            <p:cNvPr name="Freeform 8" id="8"/>
            <p:cNvSpPr/>
            <p:nvPr/>
          </p:nvSpPr>
          <p:spPr>
            <a:xfrm flipH="false" flipV="false" rot="0">
              <a:off x="11690" y="11690"/>
              <a:ext cx="789420" cy="789420"/>
            </a:xfrm>
            <a:custGeom>
              <a:avLst/>
              <a:gdLst/>
              <a:ahLst/>
              <a:cxnLst/>
              <a:rect r="r" b="b" t="t" l="l"/>
              <a:pathLst>
                <a:path h="789420" w="789420">
                  <a:moveTo>
                    <a:pt x="414666" y="8266"/>
                  </a:moveTo>
                  <a:lnTo>
                    <a:pt x="781154" y="374754"/>
                  </a:lnTo>
                  <a:cubicBezTo>
                    <a:pt x="786447" y="380047"/>
                    <a:pt x="789420" y="387225"/>
                    <a:pt x="789420" y="394710"/>
                  </a:cubicBezTo>
                  <a:cubicBezTo>
                    <a:pt x="789420" y="402195"/>
                    <a:pt x="786447" y="409373"/>
                    <a:pt x="781154" y="414666"/>
                  </a:cubicBezTo>
                  <a:lnTo>
                    <a:pt x="414666" y="781154"/>
                  </a:lnTo>
                  <a:cubicBezTo>
                    <a:pt x="409373" y="786447"/>
                    <a:pt x="402195" y="789420"/>
                    <a:pt x="394710" y="789420"/>
                  </a:cubicBezTo>
                  <a:cubicBezTo>
                    <a:pt x="387225" y="789420"/>
                    <a:pt x="380047" y="786447"/>
                    <a:pt x="374754" y="781154"/>
                  </a:cubicBezTo>
                  <a:lnTo>
                    <a:pt x="8266" y="414666"/>
                  </a:lnTo>
                  <a:cubicBezTo>
                    <a:pt x="2973" y="409373"/>
                    <a:pt x="0" y="402195"/>
                    <a:pt x="0" y="394710"/>
                  </a:cubicBezTo>
                  <a:cubicBezTo>
                    <a:pt x="0" y="387225"/>
                    <a:pt x="2973" y="380047"/>
                    <a:pt x="8266" y="374754"/>
                  </a:cubicBezTo>
                  <a:lnTo>
                    <a:pt x="374754" y="8266"/>
                  </a:lnTo>
                  <a:cubicBezTo>
                    <a:pt x="380047" y="2973"/>
                    <a:pt x="387225" y="0"/>
                    <a:pt x="394710" y="0"/>
                  </a:cubicBezTo>
                  <a:cubicBezTo>
                    <a:pt x="402195" y="0"/>
                    <a:pt x="409373" y="2973"/>
                    <a:pt x="414666" y="8266"/>
                  </a:cubicBezTo>
                  <a:close/>
                </a:path>
              </a:pathLst>
            </a:custGeom>
            <a:blipFill>
              <a:blip r:embed="rId6"/>
              <a:stretch>
                <a:fillRect l="-7500" t="0" r="-7500" b="0"/>
              </a:stretch>
            </a:blipFill>
          </p:spPr>
        </p:sp>
      </p:grpSp>
      <p:grpSp>
        <p:nvGrpSpPr>
          <p:cNvPr name="Group 9" id="9"/>
          <p:cNvGrpSpPr/>
          <p:nvPr/>
        </p:nvGrpSpPr>
        <p:grpSpPr>
          <a:xfrm rot="0">
            <a:off x="10003194" y="3596657"/>
            <a:ext cx="387155" cy="3871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003194" y="4877545"/>
            <a:ext cx="387155" cy="3871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0008048" y="6674595"/>
            <a:ext cx="387155" cy="3871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8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676802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Home</a:t>
            </a:r>
          </a:p>
        </p:txBody>
      </p:sp>
      <p:sp>
        <p:nvSpPr>
          <p:cNvPr name="TextBox 19" id="19"/>
          <p:cNvSpPr txBox="true"/>
          <p:nvPr/>
        </p:nvSpPr>
        <p:spPr>
          <a:xfrm rot="0">
            <a:off x="8091229"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About</a:t>
            </a:r>
          </a:p>
        </p:txBody>
      </p:sp>
      <p:sp>
        <p:nvSpPr>
          <p:cNvPr name="TextBox 20" id="20"/>
          <p:cNvSpPr txBox="true"/>
          <p:nvPr/>
        </p:nvSpPr>
        <p:spPr>
          <a:xfrm rot="0">
            <a:off x="9414432"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Team</a:t>
            </a:r>
          </a:p>
        </p:txBody>
      </p:sp>
      <p:sp>
        <p:nvSpPr>
          <p:cNvPr name="TextBox 21" id="21"/>
          <p:cNvSpPr txBox="true"/>
          <p:nvPr/>
        </p:nvSpPr>
        <p:spPr>
          <a:xfrm rot="0">
            <a:off x="10737635" y="450444"/>
            <a:ext cx="782339"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ntserrat"/>
                <a:ea typeface="Montserrat"/>
                <a:cs typeface="Montserrat"/>
                <a:sym typeface="Montserrat"/>
              </a:rPr>
              <a:t>Service</a:t>
            </a:r>
          </a:p>
        </p:txBody>
      </p:sp>
      <p:sp>
        <p:nvSpPr>
          <p:cNvPr name="TextBox 22" id="22"/>
          <p:cNvSpPr txBox="true"/>
          <p:nvPr/>
        </p:nvSpPr>
        <p:spPr>
          <a:xfrm rot="0">
            <a:off x="10348609" y="1498222"/>
            <a:ext cx="6844030" cy="1376921"/>
          </a:xfrm>
          <a:prstGeom prst="rect">
            <a:avLst/>
          </a:prstGeom>
        </p:spPr>
        <p:txBody>
          <a:bodyPr anchor="t" rtlCol="false" tIns="0" lIns="0" bIns="0" rIns="0">
            <a:spAutoFit/>
          </a:bodyPr>
          <a:lstStyle/>
          <a:p>
            <a:pPr algn="l">
              <a:lnSpc>
                <a:spcPts val="3584"/>
              </a:lnSpc>
            </a:pPr>
            <a:r>
              <a:rPr lang="en-US" sz="3584">
                <a:solidFill>
                  <a:srgbClr val="FFFFFF"/>
                </a:solidFill>
                <a:latin typeface="Bicubik"/>
                <a:ea typeface="Bicubik"/>
                <a:cs typeface="Bicubik"/>
                <a:sym typeface="Bicubik"/>
              </a:rPr>
              <a:t>Cluster 1 – Premium High-Value Young Professionals</a:t>
            </a:r>
          </a:p>
        </p:txBody>
      </p:sp>
      <p:sp>
        <p:nvSpPr>
          <p:cNvPr name="TextBox 23" id="23"/>
          <p:cNvSpPr txBox="true"/>
          <p:nvPr/>
        </p:nvSpPr>
        <p:spPr>
          <a:xfrm rot="0">
            <a:off x="10946253" y="3568082"/>
            <a:ext cx="5648742" cy="1235710"/>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Young (~32 years), </a:t>
            </a:r>
            <a:r>
              <a:rPr lang="en-US" sz="1999">
                <a:solidFill>
                  <a:srgbClr val="FFFFFF"/>
                </a:solidFill>
                <a:latin typeface="Montserrat"/>
                <a:ea typeface="Montserrat"/>
                <a:cs typeface="Montserrat"/>
                <a:sym typeface="Montserrat"/>
              </a:rPr>
              <a:t>High income, Very high spending score</a:t>
            </a:r>
          </a:p>
          <a:p>
            <a:pPr algn="l">
              <a:lnSpc>
                <a:spcPts val="2659"/>
              </a:lnSpc>
            </a:pPr>
          </a:p>
          <a:p>
            <a:pPr algn="l">
              <a:lnSpc>
                <a:spcPts val="1679"/>
              </a:lnSpc>
              <a:spcBef>
                <a:spcPct val="0"/>
              </a:spcBef>
            </a:pPr>
          </a:p>
        </p:txBody>
      </p:sp>
      <p:sp>
        <p:nvSpPr>
          <p:cNvPr name="TextBox 24" id="24"/>
          <p:cNvSpPr txBox="true"/>
          <p:nvPr/>
        </p:nvSpPr>
        <p:spPr>
          <a:xfrm rot="0">
            <a:off x="10946253" y="4848970"/>
            <a:ext cx="5648742" cy="1035051"/>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Behavior:</a:t>
            </a:r>
          </a:p>
          <a:p>
            <a:pPr algn="l">
              <a:lnSpc>
                <a:spcPts val="2799"/>
              </a:lnSpc>
              <a:spcBef>
                <a:spcPct val="0"/>
              </a:spcBef>
            </a:pPr>
            <a:r>
              <a:rPr lang="en-US" sz="1999">
                <a:solidFill>
                  <a:srgbClr val="FFFFFF"/>
                </a:solidFill>
                <a:latin typeface="Montserrat"/>
                <a:ea typeface="Montserrat"/>
                <a:cs typeface="Montserrat"/>
                <a:sym typeface="Montserrat"/>
              </a:rPr>
              <a:t> → Luxury-oriented, brand-conscious, ready to pay premium prices.</a:t>
            </a:r>
          </a:p>
        </p:txBody>
      </p:sp>
      <p:sp>
        <p:nvSpPr>
          <p:cNvPr name="TextBox 25" id="25"/>
          <p:cNvSpPr txBox="true"/>
          <p:nvPr/>
        </p:nvSpPr>
        <p:spPr>
          <a:xfrm rot="0">
            <a:off x="10946253" y="6646020"/>
            <a:ext cx="5648742" cy="2092326"/>
          </a:xfrm>
          <a:prstGeom prst="rect">
            <a:avLst/>
          </a:prstGeom>
        </p:spPr>
        <p:txBody>
          <a:bodyPr anchor="t" rtlCol="false" tIns="0" lIns="0" bIns="0" rIns="0">
            <a:spAutoFit/>
          </a:bodyPr>
          <a:lstStyle/>
          <a:p>
            <a:pPr algn="l">
              <a:lnSpc>
                <a:spcPts val="2799"/>
              </a:lnSpc>
            </a:pPr>
            <a:r>
              <a:rPr lang="en-US" sz="1999">
                <a:solidFill>
                  <a:srgbClr val="FFFFFF"/>
                </a:solidFill>
                <a:latin typeface="Montserrat"/>
                <a:ea typeface="Montserrat"/>
                <a:cs typeface="Montserrat"/>
                <a:sym typeface="Montserrat"/>
              </a:rPr>
              <a:t>Marketing Strategy:</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Promote premium product lines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VIP membership programs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Early access to new collections</a:t>
            </a:r>
          </a:p>
          <a:p>
            <a:pPr algn="l" marL="431796" indent="-215898" lvl="1">
              <a:lnSpc>
                <a:spcPts val="2799"/>
              </a:lnSpc>
              <a:buFont typeface="Arial"/>
              <a:buChar char="•"/>
            </a:pPr>
            <a:r>
              <a:rPr lang="en-US" sz="1999">
                <a:solidFill>
                  <a:srgbClr val="FFFFFF"/>
                </a:solidFill>
                <a:latin typeface="Montserrat"/>
                <a:ea typeface="Montserrat"/>
                <a:cs typeface="Montserrat"/>
                <a:sym typeface="Montserrat"/>
              </a:rPr>
              <a:t>Personalized email campaigns</a:t>
            </a:r>
          </a:p>
          <a:p>
            <a:pPr algn="l">
              <a:lnSpc>
                <a:spcPts val="27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DAG6PodS5-A</dc:identifier>
  <dcterms:modified xsi:type="dcterms:W3CDTF">2011-08-01T06:04:30Z</dcterms:modified>
  <cp:revision>1</cp:revision>
  <dc:title>Customer Segmentation Analysis Using K-Means Clustering</dc:title>
</cp:coreProperties>
</file>